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165"/>
  </p:notesMasterIdLst>
  <p:handoutMasterIdLst>
    <p:handoutMasterId r:id="rId166"/>
  </p:handoutMasterIdLst>
  <p:sldIdLst>
    <p:sldId id="1195" r:id="rId2"/>
    <p:sldId id="1299" r:id="rId3"/>
    <p:sldId id="1157" r:id="rId4"/>
    <p:sldId id="1158" r:id="rId5"/>
    <p:sldId id="1325" r:id="rId6"/>
    <p:sldId id="1159" r:id="rId7"/>
    <p:sldId id="1162" r:id="rId8"/>
    <p:sldId id="1326" r:id="rId9"/>
    <p:sldId id="1165" r:id="rId10"/>
    <p:sldId id="1160" r:id="rId11"/>
    <p:sldId id="1163" r:id="rId12"/>
    <p:sldId id="1327" r:id="rId13"/>
    <p:sldId id="1164" r:id="rId14"/>
    <p:sldId id="1202" r:id="rId15"/>
    <p:sldId id="1203" r:id="rId16"/>
    <p:sldId id="1317" r:id="rId17"/>
    <p:sldId id="1156" r:id="rId18"/>
    <p:sldId id="1300" r:id="rId19"/>
    <p:sldId id="1184" r:id="rId20"/>
    <p:sldId id="1185" r:id="rId21"/>
    <p:sldId id="1189" r:id="rId22"/>
    <p:sldId id="1318" r:id="rId23"/>
    <p:sldId id="1319" r:id="rId24"/>
    <p:sldId id="1320" r:id="rId25"/>
    <p:sldId id="1321" r:id="rId26"/>
    <p:sldId id="1322" r:id="rId27"/>
    <p:sldId id="1323" r:id="rId28"/>
    <p:sldId id="1324" r:id="rId29"/>
    <p:sldId id="1183" r:id="rId30"/>
    <p:sldId id="1190" r:id="rId31"/>
    <p:sldId id="1187" r:id="rId32"/>
    <p:sldId id="1188" r:id="rId33"/>
    <p:sldId id="1200" r:id="rId34"/>
    <p:sldId id="1072" r:id="rId35"/>
    <p:sldId id="1168" r:id="rId36"/>
    <p:sldId id="1169" r:id="rId37"/>
    <p:sldId id="1170" r:id="rId38"/>
    <p:sldId id="1171" r:id="rId39"/>
    <p:sldId id="1172" r:id="rId40"/>
    <p:sldId id="1084" r:id="rId41"/>
    <p:sldId id="1075" r:id="rId42"/>
    <p:sldId id="1076" r:id="rId43"/>
    <p:sldId id="1078" r:id="rId44"/>
    <p:sldId id="1079" r:id="rId45"/>
    <p:sldId id="1330" r:id="rId46"/>
    <p:sldId id="1316" r:id="rId47"/>
    <p:sldId id="1315" r:id="rId48"/>
    <p:sldId id="1314" r:id="rId49"/>
    <p:sldId id="1313" r:id="rId50"/>
    <p:sldId id="1130" r:id="rId51"/>
    <p:sldId id="1131" r:id="rId52"/>
    <p:sldId id="1328" r:id="rId53"/>
    <p:sldId id="1205" r:id="rId54"/>
    <p:sldId id="1088" r:id="rId55"/>
    <p:sldId id="1089" r:id="rId56"/>
    <p:sldId id="1206" r:id="rId57"/>
    <p:sldId id="1207" r:id="rId58"/>
    <p:sldId id="1209" r:id="rId59"/>
    <p:sldId id="1208" r:id="rId60"/>
    <p:sldId id="1204" r:id="rId61"/>
    <p:sldId id="1110" r:id="rId62"/>
    <p:sldId id="1111" r:id="rId63"/>
    <p:sldId id="1112" r:id="rId64"/>
    <p:sldId id="1113" r:id="rId65"/>
    <p:sldId id="1143" r:id="rId66"/>
    <p:sldId id="1144" r:id="rId67"/>
    <p:sldId id="1145" r:id="rId68"/>
    <p:sldId id="1146" r:id="rId69"/>
    <p:sldId id="1147" r:id="rId70"/>
    <p:sldId id="1329" r:id="rId71"/>
    <p:sldId id="1191" r:id="rId72"/>
    <p:sldId id="1192" r:id="rId73"/>
    <p:sldId id="1193" r:id="rId74"/>
    <p:sldId id="1166" r:id="rId75"/>
    <p:sldId id="1198" r:id="rId76"/>
    <p:sldId id="1197" r:id="rId77"/>
    <p:sldId id="1167" r:id="rId78"/>
    <p:sldId id="1331" r:id="rId79"/>
    <p:sldId id="1242" r:id="rId80"/>
    <p:sldId id="1215" r:id="rId81"/>
    <p:sldId id="1298" r:id="rId82"/>
    <p:sldId id="1217" r:id="rId83"/>
    <p:sldId id="1218" r:id="rId84"/>
    <p:sldId id="1219" r:id="rId85"/>
    <p:sldId id="1220" r:id="rId86"/>
    <p:sldId id="1221" r:id="rId87"/>
    <p:sldId id="1222" r:id="rId88"/>
    <p:sldId id="1223" r:id="rId89"/>
    <p:sldId id="1224" r:id="rId90"/>
    <p:sldId id="1225" r:id="rId91"/>
    <p:sldId id="1226" r:id="rId92"/>
    <p:sldId id="1227" r:id="rId93"/>
    <p:sldId id="1228" r:id="rId94"/>
    <p:sldId id="1229" r:id="rId95"/>
    <p:sldId id="1230" r:id="rId96"/>
    <p:sldId id="1231" r:id="rId97"/>
    <p:sldId id="1232" r:id="rId98"/>
    <p:sldId id="1233" r:id="rId99"/>
    <p:sldId id="1234" r:id="rId100"/>
    <p:sldId id="1235" r:id="rId101"/>
    <p:sldId id="1236" r:id="rId102"/>
    <p:sldId id="1237" r:id="rId103"/>
    <p:sldId id="1238" r:id="rId104"/>
    <p:sldId id="1239" r:id="rId105"/>
    <p:sldId id="1240" r:id="rId106"/>
    <p:sldId id="1244" r:id="rId107"/>
    <p:sldId id="1245" r:id="rId108"/>
    <p:sldId id="1246" r:id="rId109"/>
    <p:sldId id="1247" r:id="rId110"/>
    <p:sldId id="1248" r:id="rId111"/>
    <p:sldId id="1249" r:id="rId112"/>
    <p:sldId id="1250" r:id="rId113"/>
    <p:sldId id="1251" r:id="rId114"/>
    <p:sldId id="1252" r:id="rId115"/>
    <p:sldId id="1253" r:id="rId116"/>
    <p:sldId id="1254" r:id="rId117"/>
    <p:sldId id="1255" r:id="rId118"/>
    <p:sldId id="1256" r:id="rId119"/>
    <p:sldId id="1257" r:id="rId120"/>
    <p:sldId id="1258" r:id="rId121"/>
    <p:sldId id="1332" r:id="rId122"/>
    <p:sldId id="1333" r:id="rId123"/>
    <p:sldId id="1259" r:id="rId124"/>
    <p:sldId id="1260" r:id="rId125"/>
    <p:sldId id="1261" r:id="rId126"/>
    <p:sldId id="1262" r:id="rId127"/>
    <p:sldId id="1263" r:id="rId128"/>
    <p:sldId id="1243" r:id="rId129"/>
    <p:sldId id="1264" r:id="rId130"/>
    <p:sldId id="1266" r:id="rId131"/>
    <p:sldId id="1267" r:id="rId132"/>
    <p:sldId id="1268" r:id="rId133"/>
    <p:sldId id="1269" r:id="rId134"/>
    <p:sldId id="1270" r:id="rId135"/>
    <p:sldId id="1279" r:id="rId136"/>
    <p:sldId id="1280" r:id="rId137"/>
    <p:sldId id="1281" r:id="rId138"/>
    <p:sldId id="1282" r:id="rId139"/>
    <p:sldId id="1283" r:id="rId140"/>
    <p:sldId id="1284" r:id="rId141"/>
    <p:sldId id="1285" r:id="rId142"/>
    <p:sldId id="1286" r:id="rId143"/>
    <p:sldId id="1290" r:id="rId144"/>
    <p:sldId id="1291" r:id="rId145"/>
    <p:sldId id="1292" r:id="rId146"/>
    <p:sldId id="1293" r:id="rId147"/>
    <p:sldId id="1294" r:id="rId148"/>
    <p:sldId id="1295" r:id="rId149"/>
    <p:sldId id="1301" r:id="rId150"/>
    <p:sldId id="1302" r:id="rId151"/>
    <p:sldId id="1303" r:id="rId152"/>
    <p:sldId id="1304" r:id="rId153"/>
    <p:sldId id="1305" r:id="rId154"/>
    <p:sldId id="1306" r:id="rId155"/>
    <p:sldId id="1307" r:id="rId156"/>
    <p:sldId id="1308" r:id="rId157"/>
    <p:sldId id="1309" r:id="rId158"/>
    <p:sldId id="1310" r:id="rId159"/>
    <p:sldId id="1311" r:id="rId160"/>
    <p:sldId id="1127" r:id="rId161"/>
    <p:sldId id="1296" r:id="rId162"/>
    <p:sldId id="1297" r:id="rId163"/>
    <p:sldId id="983" r:id="rId1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F32"/>
    <a:srgbClr val="EE4530"/>
    <a:srgbClr val="5EC20C"/>
    <a:srgbClr val="4481FC"/>
    <a:srgbClr val="E7442D"/>
    <a:srgbClr val="B247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19"/>
    <p:restoredTop sz="93792"/>
  </p:normalViewPr>
  <p:slideViewPr>
    <p:cSldViewPr snapToGrid="0" snapToObjects="1">
      <p:cViewPr>
        <p:scale>
          <a:sx n="99" d="100"/>
          <a:sy n="99" d="100"/>
        </p:scale>
        <p:origin x="160" y="64"/>
      </p:cViewPr>
      <p:guideLst/>
    </p:cSldViewPr>
  </p:slideViewPr>
  <p:notesTextViewPr>
    <p:cViewPr>
      <p:scale>
        <a:sx n="1" d="1"/>
        <a:sy n="1" d="1"/>
      </p:scale>
      <p:origin x="0" y="0"/>
    </p:cViewPr>
  </p:notesTextViewPr>
  <p:sorterViewPr>
    <p:cViewPr>
      <p:scale>
        <a:sx n="120" d="100"/>
        <a:sy n="120" d="100"/>
      </p:scale>
      <p:origin x="0" y="0"/>
    </p:cViewPr>
  </p:sorterViewPr>
  <p:notesViewPr>
    <p:cSldViewPr snapToGrid="0" snapToObjects="1">
      <p:cViewPr varScale="1">
        <p:scale>
          <a:sx n="77" d="100"/>
          <a:sy n="77" d="100"/>
        </p:scale>
        <p:origin x="2336" y="200"/>
      </p:cViewPr>
      <p:guideLst/>
    </p:cSldViewPr>
  </p:notes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notesMaster" Target="notesMasters/notesMaster1.xml"/><Relationship Id="rId166" Type="http://schemas.openxmlformats.org/officeDocument/2006/relationships/handoutMaster" Target="handoutMasters/handoutMaster1.xml"/><Relationship Id="rId167" Type="http://schemas.openxmlformats.org/officeDocument/2006/relationships/presProps" Target="presProps.xml"/><Relationship Id="rId168" Type="http://schemas.openxmlformats.org/officeDocument/2006/relationships/viewProps" Target="viewProps.xml"/><Relationship Id="rId169" Type="http://schemas.openxmlformats.org/officeDocument/2006/relationships/theme" Target="theme/theme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tableStyles" Target="tableStyles.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66824A90-1355-8246-A045-AE1AD564FAD7}" type="presOf" srcId="{62728B36-285D-1041-8245-6EF312590895}" destId="{BAB21BB3-A0F9-B840-9715-1FC76155B0B8}" srcOrd="0" destOrd="0" presId="urn:microsoft.com/office/officeart/2009/layout/CircleArrowProcess"/>
    <dgm:cxn modelId="{BCE4FAF1-DDC9-954C-8B1E-BEAEBE70BD03}" type="presOf" srcId="{2D113853-31D9-F64D-BA31-772C5BED6AAC}" destId="{514E6B65-CDE9-034E-9F21-0E51BCCCAB80}" srcOrd="0" destOrd="0" presId="urn:microsoft.com/office/officeart/2009/layout/CircleArrowProcess"/>
    <dgm:cxn modelId="{7CBAE72F-E2C6-8E4D-A08C-3D54F935393D}" type="presOf" srcId="{C85933CD-E604-D64F-8627-A0B9CE3C3497}" destId="{8003497E-EE36-774C-935C-D3CA34D3025F}"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17F24AD0-BA2C-D14A-A199-38EE4781DFE2}" type="presOf" srcId="{83844E56-9B84-1F4C-96F3-9E6AED045B69}" destId="{FC40E305-E0DF-C244-8548-A4A2C9105ABA}"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5342EE51-96C2-7044-ABC4-5E6E2EC4608F}" type="presParOf" srcId="{FC40E305-E0DF-C244-8548-A4A2C9105ABA}" destId="{25429000-11BF-5949-B877-FA064F85D68A}" srcOrd="0" destOrd="0" presId="urn:microsoft.com/office/officeart/2009/layout/CircleArrowProcess"/>
    <dgm:cxn modelId="{A9A86392-4A5E-E542-BD1D-E8FA4E2957B7}" type="presParOf" srcId="{25429000-11BF-5949-B877-FA064F85D68A}" destId="{F003F09D-0DD9-464D-B63C-6ADC8A4410B3}" srcOrd="0" destOrd="0" presId="urn:microsoft.com/office/officeart/2009/layout/CircleArrowProcess"/>
    <dgm:cxn modelId="{204FEE1F-5E5C-174C-A4B9-5F707726CB1C}" type="presParOf" srcId="{FC40E305-E0DF-C244-8548-A4A2C9105ABA}" destId="{BAB21BB3-A0F9-B840-9715-1FC76155B0B8}" srcOrd="1" destOrd="0" presId="urn:microsoft.com/office/officeart/2009/layout/CircleArrowProcess"/>
    <dgm:cxn modelId="{D1CA91AB-70DA-A246-A5BA-7A7B82E82535}" type="presParOf" srcId="{FC40E305-E0DF-C244-8548-A4A2C9105ABA}" destId="{52557BCD-7463-5444-8B0E-9D76B4130D1E}" srcOrd="2" destOrd="0" presId="urn:microsoft.com/office/officeart/2009/layout/CircleArrowProcess"/>
    <dgm:cxn modelId="{D3685E89-C9F4-2B4C-A5D4-3FC8178130DA}" type="presParOf" srcId="{52557BCD-7463-5444-8B0E-9D76B4130D1E}" destId="{1E86620D-846F-6741-A45E-18D834F1DF08}" srcOrd="0" destOrd="0" presId="urn:microsoft.com/office/officeart/2009/layout/CircleArrowProcess"/>
    <dgm:cxn modelId="{E5DA42FD-E734-5946-8171-1349F3269121}" type="presParOf" srcId="{FC40E305-E0DF-C244-8548-A4A2C9105ABA}" destId="{8003497E-EE36-774C-935C-D3CA34D3025F}" srcOrd="3" destOrd="0" presId="urn:microsoft.com/office/officeart/2009/layout/CircleArrowProcess"/>
    <dgm:cxn modelId="{B561902C-5AFC-3640-9DDB-A38B2AB1F1DE}" type="presParOf" srcId="{FC40E305-E0DF-C244-8548-A4A2C9105ABA}" destId="{40A59447-4FE0-A645-B08E-131F78D3659D}" srcOrd="4" destOrd="0" presId="urn:microsoft.com/office/officeart/2009/layout/CircleArrowProcess"/>
    <dgm:cxn modelId="{F89FFD26-14C2-0041-BF3E-EB4CF08A1C03}" type="presParOf" srcId="{40A59447-4FE0-A645-B08E-131F78D3659D}" destId="{657DC6E9-F4D5-DC4A-A75B-7281836DEFFA}" srcOrd="0" destOrd="0" presId="urn:microsoft.com/office/officeart/2009/layout/CircleArrowProcess"/>
    <dgm:cxn modelId="{57FA6B61-0FAA-3441-B333-85C5D661BF24}"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ACC816-F18C-F846-BDD3-DCAC34742BA0}" type="datetimeFigureOut">
              <a:rPr lang="en-US" smtClean="0"/>
              <a:t>8/29/17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18073A-AE13-8D45-8B7F-57E6A1B52E72}" type="slidenum">
              <a:rPr lang="en-US" smtClean="0"/>
              <a:t>‹#›</a:t>
            </a:fld>
            <a:endParaRPr lang="en-US"/>
          </a:p>
        </p:txBody>
      </p:sp>
    </p:spTree>
    <p:extLst>
      <p:ext uri="{BB962C8B-B14F-4D97-AF65-F5344CB8AC3E}">
        <p14:creationId xmlns:p14="http://schemas.microsoft.com/office/powerpoint/2010/main" val="1944324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8/29/17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dirty="0"/>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a:t>
            </a:fld>
            <a:endParaRPr lang="en-US" dirty="0"/>
          </a:p>
        </p:txBody>
      </p:sp>
    </p:spTree>
    <p:extLst>
      <p:ext uri="{BB962C8B-B14F-4D97-AF65-F5344CB8AC3E}">
        <p14:creationId xmlns:p14="http://schemas.microsoft.com/office/powerpoint/2010/main" val="1358807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00E48E-9BDC-B84C-8645-B889CCDDD1F1}" type="slidenum">
              <a:rPr lang="en-US"/>
              <a:pPr/>
              <a:t>18</a:t>
            </a:fld>
            <a:endParaRPr lang="en-US" dirty="0"/>
          </a:p>
        </p:txBody>
      </p:sp>
    </p:spTree>
    <p:extLst>
      <p:ext uri="{BB962C8B-B14F-4D97-AF65-F5344CB8AC3E}">
        <p14:creationId xmlns:p14="http://schemas.microsoft.com/office/powerpoint/2010/main" val="1465317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t>20</a:t>
            </a:fld>
            <a:endParaRPr lang="en-US"/>
          </a:p>
        </p:txBody>
      </p:sp>
    </p:spTree>
    <p:extLst>
      <p:ext uri="{BB962C8B-B14F-4D97-AF65-F5344CB8AC3E}">
        <p14:creationId xmlns:p14="http://schemas.microsoft.com/office/powerpoint/2010/main" val="1906486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https://www.youtube.com/watch?v=T4OjkxGCFsg&amp;spfreload=10</a:t>
            </a:r>
          </a:p>
        </p:txBody>
      </p:sp>
      <p:sp>
        <p:nvSpPr>
          <p:cNvPr id="4" name="Slide Number Placeholder 3"/>
          <p:cNvSpPr>
            <a:spLocks noGrp="1"/>
          </p:cNvSpPr>
          <p:nvPr>
            <p:ph type="sldNum" sz="quarter" idx="10"/>
          </p:nvPr>
        </p:nvSpPr>
        <p:spPr/>
        <p:txBody>
          <a:bodyPr/>
          <a:lstStyle/>
          <a:p>
            <a:fld id="{FA3BDECD-EF2A-6947-BDA9-A1609B538B48}" type="slidenum">
              <a:rPr lang="uk-UA"/>
              <a:t>32</a:t>
            </a:fld>
            <a:endParaRPr lang="uk-UA"/>
          </a:p>
        </p:txBody>
      </p:sp>
    </p:spTree>
    <p:extLst>
      <p:ext uri="{BB962C8B-B14F-4D97-AF65-F5344CB8AC3E}">
        <p14:creationId xmlns:p14="http://schemas.microsoft.com/office/powerpoint/2010/main" val="1746870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C064B2B-BC32-44C2-B279-F76CD7204824}" type="slidenum">
              <a:rPr lang="en-US" smtClean="0"/>
              <a:pPr/>
              <a:t>38</a:t>
            </a:fld>
            <a:endParaRPr lang="en-US"/>
          </a:p>
        </p:txBody>
      </p:sp>
    </p:spTree>
    <p:extLst>
      <p:ext uri="{BB962C8B-B14F-4D97-AF65-F5344CB8AC3E}">
        <p14:creationId xmlns:p14="http://schemas.microsoft.com/office/powerpoint/2010/main" val="2067470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94A33E-D248-F94D-AD4D-0510E44DAAAC}" type="slidenum">
              <a:rPr lang="en-US"/>
              <a:pPr/>
              <a:t>43</a:t>
            </a:fld>
            <a:endParaRPr lang="en-US"/>
          </a:p>
        </p:txBody>
      </p:sp>
      <p:sp>
        <p:nvSpPr>
          <p:cNvPr id="921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prstTxWarp prst="textNoShape">
              <a:avLst/>
            </a:prstTxWarp>
          </a:bodyPr>
          <a:lstStyle/>
          <a:p>
            <a:pPr marL="39688">
              <a:spcBef>
                <a:spcPts val="413"/>
              </a:spcBef>
            </a:pPr>
            <a:r>
              <a:rPr lang="en-US">
                <a:solidFill>
                  <a:srgbClr val="000000"/>
                </a:solidFill>
                <a:ea typeface="Arial" charset="0"/>
                <a:cs typeface="Arial" charset="0"/>
                <a:sym typeface="Arial" charset="0"/>
              </a:rPr>
              <a:t>What do you know about the French café? What does it imply about the French life style? </a:t>
            </a:r>
          </a:p>
        </p:txBody>
      </p:sp>
    </p:spTree>
    <p:extLst>
      <p:ext uri="{BB962C8B-B14F-4D97-AF65-F5344CB8AC3E}">
        <p14:creationId xmlns:p14="http://schemas.microsoft.com/office/powerpoint/2010/main" val="1660869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52</a:t>
            </a:fld>
            <a:endParaRPr lang="uk-UA"/>
          </a:p>
        </p:txBody>
      </p:sp>
    </p:spTree>
    <p:extLst>
      <p:ext uri="{BB962C8B-B14F-4D97-AF65-F5344CB8AC3E}">
        <p14:creationId xmlns:p14="http://schemas.microsoft.com/office/powerpoint/2010/main" val="93373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58</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0078936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59</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958743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63</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3966760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64</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2068654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4</a:t>
            </a:fld>
            <a:endParaRPr lang="en-US" dirty="0"/>
          </a:p>
        </p:txBody>
      </p:sp>
    </p:spTree>
    <p:extLst>
      <p:ext uri="{BB962C8B-B14F-4D97-AF65-F5344CB8AC3E}">
        <p14:creationId xmlns:p14="http://schemas.microsoft.com/office/powerpoint/2010/main" val="4055546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smtClean="0"/>
              <a:pPr/>
              <a:t>66</a:t>
            </a:fld>
            <a:endParaRPr lang="uk-UA"/>
          </a:p>
        </p:txBody>
      </p:sp>
    </p:spTree>
    <p:extLst>
      <p:ext uri="{BB962C8B-B14F-4D97-AF65-F5344CB8AC3E}">
        <p14:creationId xmlns:p14="http://schemas.microsoft.com/office/powerpoint/2010/main" val="20027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71</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1337006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74</a:t>
            </a:fld>
            <a:endParaRPr lang="uk-UA"/>
          </a:p>
        </p:txBody>
      </p:sp>
    </p:spTree>
    <p:extLst>
      <p:ext uri="{BB962C8B-B14F-4D97-AF65-F5344CB8AC3E}">
        <p14:creationId xmlns:p14="http://schemas.microsoft.com/office/powerpoint/2010/main" val="971933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Another reading strategy to cause students to work with the text. They do this individually, first one, would write in proof against Clo is 43. Remind them that these strategies are being use to develop interpretive skills, but also to allow even novice learners to engage in the learning, making the class more learner-centered</a:t>
            </a:r>
          </a:p>
        </p:txBody>
      </p:sp>
      <p:sp>
        <p:nvSpPr>
          <p:cNvPr id="4" name="Slide Number Placeholder 3"/>
          <p:cNvSpPr>
            <a:spLocks noGrp="1"/>
          </p:cNvSpPr>
          <p:nvPr>
            <p:ph type="sldNum" sz="quarter" idx="10"/>
          </p:nvPr>
        </p:nvSpPr>
        <p:spPr/>
        <p:txBody>
          <a:bodyPr/>
          <a:lstStyle/>
          <a:p>
            <a:fld id="{A7273F42-3058-6D4E-A1D1-F3C1B6FEB1B2}" type="slidenum">
              <a:rPr lang="en-US"/>
              <a:pPr/>
              <a:t>86</a:t>
            </a:fld>
            <a:endParaRPr lang="en-US"/>
          </a:p>
        </p:txBody>
      </p:sp>
    </p:spTree>
    <p:extLst>
      <p:ext uri="{BB962C8B-B14F-4D97-AF65-F5344CB8AC3E}">
        <p14:creationId xmlns:p14="http://schemas.microsoft.com/office/powerpoint/2010/main" val="1602858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96</a:t>
            </a:fld>
            <a:endParaRPr lang="uk-UA" dirty="0"/>
          </a:p>
        </p:txBody>
      </p:sp>
    </p:spTree>
    <p:extLst>
      <p:ext uri="{BB962C8B-B14F-4D97-AF65-F5344CB8AC3E}">
        <p14:creationId xmlns:p14="http://schemas.microsoft.com/office/powerpoint/2010/main" val="971369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B4FCBAF-C49C-D647-8EF2-52D9B80CA880}" type="slidenum">
              <a:rPr lang="en-US">
                <a:latin typeface="Arial" pitchFamily="-101" charset="0"/>
                <a:ea typeface="ＭＳ Ｐゴシック" pitchFamily="-101" charset="-128"/>
                <a:cs typeface="ＭＳ Ｐゴシック" pitchFamily="-101" charset="-128"/>
              </a:rPr>
              <a:pPr/>
              <a:t>108</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20291240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111</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extLst>
      <p:ext uri="{BB962C8B-B14F-4D97-AF65-F5344CB8AC3E}">
        <p14:creationId xmlns:p14="http://schemas.microsoft.com/office/powerpoint/2010/main" val="1621973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112</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extLst>
      <p:ext uri="{BB962C8B-B14F-4D97-AF65-F5344CB8AC3E}">
        <p14:creationId xmlns:p14="http://schemas.microsoft.com/office/powerpoint/2010/main" val="10152865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379819ED-FF1D-CA48-BA3A-E73C6A0DF5D1}" type="slidenum">
              <a:rPr lang="en-US">
                <a:latin typeface="Arial" pitchFamily="-101" charset="0"/>
                <a:ea typeface="ＭＳ Ｐゴシック" pitchFamily="-101" charset="-128"/>
                <a:cs typeface="ＭＳ Ｐゴシック" pitchFamily="-101" charset="-128"/>
              </a:rPr>
              <a:pPr/>
              <a:t>113</a:t>
            </a:fld>
            <a:endParaRPr lang="en-US">
              <a:latin typeface="Arial" pitchFamily="-101" charset="0"/>
              <a:ea typeface="ＭＳ Ｐゴシック" pitchFamily="-101" charset="-128"/>
              <a:cs typeface="ＭＳ Ｐゴシック" pitchFamily="-101" charset="-128"/>
            </a:endParaRPr>
          </a:p>
        </p:txBody>
      </p:sp>
      <p:sp>
        <p:nvSpPr>
          <p:cNvPr id="313347" name="Rectangle 2"/>
          <p:cNvSpPr>
            <a:spLocks noGrp="1" noRot="1" noChangeAspect="1" noChangeArrowheads="1"/>
          </p:cNvSpPr>
          <p:nvPr>
            <p:ph type="sldImg"/>
          </p:nvPr>
        </p:nvSpPr>
        <p:spPr>
          <a:solidFill>
            <a:srgbClr val="FFFFFF"/>
          </a:solidFill>
          <a:ln/>
        </p:spPr>
      </p:sp>
      <p:sp>
        <p:nvSpPr>
          <p:cNvPr id="313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5511891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01BC6685-BA5B-204B-B86B-683FB8652377}" type="slidenum">
              <a:rPr lang="en-US">
                <a:latin typeface="Arial" pitchFamily="-65" charset="0"/>
                <a:ea typeface="ＭＳ Ｐゴシック" pitchFamily="-65" charset="-128"/>
                <a:cs typeface="ＭＳ Ｐゴシック" pitchFamily="-65" charset="-128"/>
              </a:rPr>
              <a:pPr/>
              <a:t>120</a:t>
            </a:fld>
            <a:endParaRPr lang="en-US">
              <a:latin typeface="Arial" pitchFamily="-65" charset="0"/>
              <a:ea typeface="ＭＳ Ｐゴシック" pitchFamily="-65" charset="-128"/>
              <a:cs typeface="ＭＳ Ｐゴシック" pitchFamily="-65" charset="-128"/>
            </a:endParaRPr>
          </a:p>
        </p:txBody>
      </p:sp>
      <p:sp>
        <p:nvSpPr>
          <p:cNvPr id="97283" name="Rectangle 2"/>
          <p:cNvSpPr>
            <a:spLocks noGrp="1" noRot="1" noChangeAspect="1" noChangeArrowheads="1"/>
          </p:cNvSpPr>
          <p:nvPr>
            <p:ph type="sldImg"/>
          </p:nvPr>
        </p:nvSpPr>
        <p:spPr>
          <a:solidFill>
            <a:srgbClr val="FFFFFF"/>
          </a:solidFill>
          <a:ln/>
        </p:spPr>
      </p:sp>
      <p:sp>
        <p:nvSpPr>
          <p:cNvPr id="97284" name="Rectangle 3"/>
          <p:cNvSpPr>
            <a:spLocks noGrp="1" noChangeArrowheads="1"/>
          </p:cNvSpPr>
          <p:nvPr>
            <p:ph type="body" idx="1"/>
          </p:nvPr>
        </p:nvSpPr>
        <p:spPr>
          <a:xfrm>
            <a:off x="685800" y="4343400"/>
            <a:ext cx="5486400" cy="4114800"/>
          </a:xfrm>
          <a:noFill/>
          <a:ln/>
        </p:spPr>
        <p:txBody>
          <a:bodyPr/>
          <a:lstStyle/>
          <a:p>
            <a:pPr marL="39688">
              <a:spcBef>
                <a:spcPts val="413"/>
              </a:spcBef>
            </a:pPr>
            <a:endParaRPr lang="en-US">
              <a:solidFill>
                <a:srgbClr val="000000"/>
              </a:solidFill>
              <a:latin typeface="Arial" pitchFamily="-65" charset="0"/>
              <a:ea typeface="Arial" pitchFamily="-65" charset="0"/>
              <a:cs typeface="Arial" pitchFamily="-65" charset="0"/>
              <a:sym typeface="Arial" pitchFamily="-65" charset="0"/>
            </a:endParaRPr>
          </a:p>
        </p:txBody>
      </p:sp>
    </p:spTree>
    <p:extLst>
      <p:ext uri="{BB962C8B-B14F-4D97-AF65-F5344CB8AC3E}">
        <p14:creationId xmlns:p14="http://schemas.microsoft.com/office/powerpoint/2010/main" val="737710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5</a:t>
            </a:fld>
            <a:endParaRPr lang="en-US" dirty="0"/>
          </a:p>
        </p:txBody>
      </p:sp>
    </p:spTree>
    <p:extLst>
      <p:ext uri="{BB962C8B-B14F-4D97-AF65-F5344CB8AC3E}">
        <p14:creationId xmlns:p14="http://schemas.microsoft.com/office/powerpoint/2010/main" val="13723736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1F1EBD1-9483-8B48-8ABF-BCEABBE305B1}" type="slidenum">
              <a:rPr lang="en-US">
                <a:latin typeface="Arial" pitchFamily="-65" charset="0"/>
                <a:ea typeface="ＭＳ Ｐゴシック" pitchFamily="-65" charset="-128"/>
                <a:cs typeface="ＭＳ Ｐゴシック" pitchFamily="-65" charset="-128"/>
              </a:rPr>
              <a:pPr/>
              <a:t>121</a:t>
            </a:fld>
            <a:endParaRPr lang="en-US">
              <a:latin typeface="Arial" pitchFamily="-65" charset="0"/>
              <a:ea typeface="ＭＳ Ｐゴシック" pitchFamily="-65" charset="-128"/>
              <a:cs typeface="ＭＳ Ｐゴシック" pitchFamily="-65"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1782007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5587D4EB-6359-284A-9F08-1E4C37B1D771}" type="slidenum">
              <a:rPr lang="en-US">
                <a:latin typeface="Arial" pitchFamily="-101" charset="0"/>
                <a:ea typeface="ＭＳ Ｐゴシック" pitchFamily="-101" charset="-128"/>
                <a:cs typeface="ＭＳ Ｐゴシック" pitchFamily="-101" charset="-128"/>
              </a:rPr>
              <a:pPr/>
              <a:t>123</a:t>
            </a:fld>
            <a:endParaRPr lang="en-US">
              <a:latin typeface="Arial" pitchFamily="-101" charset="0"/>
              <a:ea typeface="ＭＳ Ｐゴシック" pitchFamily="-101" charset="-128"/>
              <a:cs typeface="ＭＳ Ｐゴシック" pitchFamily="-101" charset="-128"/>
            </a:endParaRPr>
          </a:p>
        </p:txBody>
      </p:sp>
      <p:sp>
        <p:nvSpPr>
          <p:cNvPr id="319491" name="Rectangle 2"/>
          <p:cNvSpPr>
            <a:spLocks noGrp="1" noRot="1" noChangeAspect="1" noChangeArrowheads="1"/>
          </p:cNvSpPr>
          <p:nvPr>
            <p:ph type="sldImg"/>
          </p:nvPr>
        </p:nvSpPr>
        <p:spPr>
          <a:solidFill>
            <a:srgbClr val="FFFFFF"/>
          </a:solidFill>
          <a:ln/>
        </p:spPr>
      </p:sp>
      <p:sp>
        <p:nvSpPr>
          <p:cNvPr id="319492" name="Rectangle 3"/>
          <p:cNvSpPr>
            <a:spLocks noGrp="1" noChangeArrowheads="1"/>
          </p:cNvSpPr>
          <p:nvPr>
            <p:ph type="body" idx="1"/>
          </p:nvPr>
        </p:nvSpPr>
        <p:spPr>
          <a:xfrm>
            <a:off x="685800" y="4267200"/>
            <a:ext cx="5486400" cy="4114800"/>
          </a:xfrm>
          <a:noFill/>
          <a:ln/>
        </p:spPr>
        <p:txBody>
          <a:bodyPr/>
          <a:lstStyle/>
          <a:p>
            <a:pPr marL="39688">
              <a:spcBef>
                <a:spcPts val="413"/>
              </a:spcBef>
            </a:pPr>
            <a:endParaRPr lang="en-US">
              <a:solidFill>
                <a:srgbClr val="000000"/>
              </a:solidFill>
              <a:latin typeface="Arial" pitchFamily="-101" charset="0"/>
              <a:ea typeface="Arial" pitchFamily="-101" charset="0"/>
              <a:cs typeface="Arial" pitchFamily="-101" charset="0"/>
              <a:sym typeface="Arial" pitchFamily="-101" charset="0"/>
            </a:endParaRPr>
          </a:p>
        </p:txBody>
      </p:sp>
    </p:spTree>
    <p:extLst>
      <p:ext uri="{BB962C8B-B14F-4D97-AF65-F5344CB8AC3E}">
        <p14:creationId xmlns:p14="http://schemas.microsoft.com/office/powerpoint/2010/main" val="1266935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p:cNvSpPr>
          <p:nvPr>
            <p:ph type="sldImg"/>
          </p:nvPr>
        </p:nvSpPr>
        <p:spPr>
          <a:ln/>
        </p:spPr>
      </p:sp>
      <p:sp>
        <p:nvSpPr>
          <p:cNvPr id="20070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200708" name="Slide Number Placeholder 3"/>
          <p:cNvSpPr>
            <a:spLocks noGrp="1"/>
          </p:cNvSpPr>
          <p:nvPr>
            <p:ph type="sldNum" sz="quarter" idx="5"/>
          </p:nvPr>
        </p:nvSpPr>
        <p:spPr>
          <a:noFill/>
        </p:spPr>
        <p:txBody>
          <a:bodyPr/>
          <a:lstStyle/>
          <a:p>
            <a:fld id="{24D9D6F8-CADB-1F44-BC58-2D3B6A81039E}" type="slidenum">
              <a:rPr lang="en-US" smtClean="0">
                <a:latin typeface="Arial" pitchFamily="-105" charset="0"/>
                <a:ea typeface="ＭＳ Ｐゴシック" pitchFamily="-105" charset="-128"/>
                <a:cs typeface="ＭＳ Ｐゴシック" pitchFamily="-105" charset="-128"/>
              </a:rPr>
              <a:pPr/>
              <a:t>127</a:t>
            </a:fld>
            <a:endParaRPr lang="en-US" smtClean="0">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965042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5C7C6D37-DE38-0E42-ABCD-167B6804D207}" type="slidenum">
              <a:rPr lang="en-US" altLang="en-US" sz="1200"/>
              <a:pPr/>
              <a:t>129</a:t>
            </a:fld>
            <a:endParaRPr lang="en-US" altLang="en-US" sz="120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And when we think deeply, we learn</a:t>
            </a:r>
          </a:p>
        </p:txBody>
      </p:sp>
    </p:spTree>
    <p:extLst>
      <p:ext uri="{BB962C8B-B14F-4D97-AF65-F5344CB8AC3E}">
        <p14:creationId xmlns:p14="http://schemas.microsoft.com/office/powerpoint/2010/main" val="11241075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130</a:t>
            </a:fld>
            <a:endParaRPr lang="uk-UA"/>
          </a:p>
        </p:txBody>
      </p:sp>
    </p:spTree>
    <p:extLst>
      <p:ext uri="{BB962C8B-B14F-4D97-AF65-F5344CB8AC3E}">
        <p14:creationId xmlns:p14="http://schemas.microsoft.com/office/powerpoint/2010/main" val="17729647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C16B1FFD-7F76-DB4D-8695-B16DA7365A2D}" type="slidenum">
              <a:rPr lang="en-US">
                <a:latin typeface="Arial" pitchFamily="-112" charset="0"/>
                <a:ea typeface="ＭＳ Ｐゴシック" pitchFamily="-112" charset="-128"/>
                <a:cs typeface="ＭＳ Ｐゴシック" pitchFamily="-112" charset="-128"/>
              </a:rPr>
              <a:pPr/>
              <a:t>131</a:t>
            </a:fld>
            <a:endParaRPr lang="en-US">
              <a:latin typeface="Arial" pitchFamily="-112" charset="0"/>
              <a:ea typeface="ＭＳ Ｐゴシック" pitchFamily="-112" charset="-128"/>
              <a:cs typeface="ＭＳ Ｐゴシック" pitchFamily="-112" charset="-128"/>
            </a:endParaRPr>
          </a:p>
        </p:txBody>
      </p:sp>
      <p:sp>
        <p:nvSpPr>
          <p:cNvPr id="206851" name="Rectangle 2"/>
          <p:cNvSpPr>
            <a:spLocks noGrp="1" noRot="1" noChangeAspect="1" noChangeArrowheads="1"/>
          </p:cNvSpPr>
          <p:nvPr>
            <p:ph type="sldImg"/>
          </p:nvPr>
        </p:nvSpPr>
        <p:spPr>
          <a:solidFill>
            <a:srgbClr val="FFFFFF"/>
          </a:solidFill>
          <a:ln/>
        </p:spPr>
      </p:sp>
      <p:sp>
        <p:nvSpPr>
          <p:cNvPr id="20685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951006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3D229523-27A2-E548-8F4C-354924B66907}" type="slidenum">
              <a:rPr lang="en-US">
                <a:latin typeface="Arial" pitchFamily="-112" charset="0"/>
                <a:ea typeface="ＭＳ Ｐゴシック" pitchFamily="-112" charset="-128"/>
                <a:cs typeface="ＭＳ Ｐゴシック" pitchFamily="-112" charset="-128"/>
              </a:rPr>
              <a:pPr/>
              <a:t>132</a:t>
            </a:fld>
            <a:endParaRPr lang="en-US">
              <a:latin typeface="Arial" pitchFamily="-112" charset="0"/>
              <a:ea typeface="ＭＳ Ｐゴシック" pitchFamily="-112" charset="-128"/>
              <a:cs typeface="ＭＳ Ｐゴシック" pitchFamily="-112" charset="-128"/>
            </a:endParaRPr>
          </a:p>
        </p:txBody>
      </p:sp>
      <p:sp>
        <p:nvSpPr>
          <p:cNvPr id="208899" name="Rectangle 1026"/>
          <p:cNvSpPr>
            <a:spLocks noGrp="1" noRot="1" noChangeAspect="1" noChangeArrowheads="1" noTextEdit="1"/>
          </p:cNvSpPr>
          <p:nvPr>
            <p:ph type="sldImg"/>
          </p:nvPr>
        </p:nvSpPr>
        <p:spPr>
          <a:ln/>
        </p:spPr>
      </p:sp>
      <p:sp>
        <p:nvSpPr>
          <p:cNvPr id="208900" name="Rectangle 1027"/>
          <p:cNvSpPr>
            <a:spLocks noGrp="1" noChangeArrowheads="1"/>
          </p:cNvSpPr>
          <p:nvPr>
            <p:ph type="body" idx="1"/>
          </p:nvPr>
        </p:nvSpPr>
        <p:spPr>
          <a:noFill/>
          <a:ln/>
        </p:spPr>
        <p:txBody>
          <a:bodyPr/>
          <a:lstStyle/>
          <a:p>
            <a:pPr eaLnBrk="1" hangingPunct="1"/>
            <a:r>
              <a:rPr lang="en-US">
                <a:latin typeface="Arial" pitchFamily="-112" charset="0"/>
                <a:ea typeface="ＭＳ Ｐゴシック" pitchFamily="-112" charset="-128"/>
                <a:cs typeface="ＭＳ Ｐゴシック" pitchFamily="-112" charset="-128"/>
              </a:rPr>
              <a:t>Length of Flash Fiction varies, but this site is 1001 words – prompts based on images</a:t>
            </a:r>
          </a:p>
        </p:txBody>
      </p:sp>
    </p:spTree>
    <p:extLst>
      <p:ext uri="{BB962C8B-B14F-4D97-AF65-F5344CB8AC3E}">
        <p14:creationId xmlns:p14="http://schemas.microsoft.com/office/powerpoint/2010/main" val="18285233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72E0FDA7-AD74-044A-BCD7-A4C20ACC915B}" type="slidenum">
              <a:rPr lang="en-US">
                <a:latin typeface="Arial" pitchFamily="-107" charset="0"/>
                <a:ea typeface="ＭＳ Ｐゴシック" pitchFamily="-107" charset="-128"/>
                <a:cs typeface="ＭＳ Ｐゴシック" pitchFamily="-107" charset="-128"/>
              </a:rPr>
              <a:pPr/>
              <a:t>134</a:t>
            </a:fld>
            <a:endParaRPr lang="en-US">
              <a:latin typeface="Arial" pitchFamily="-107" charset="0"/>
              <a:ea typeface="ＭＳ Ｐゴシック" pitchFamily="-107" charset="-128"/>
              <a:cs typeface="ＭＳ Ｐゴシック" pitchFamily="-107" charset="-128"/>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5102966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C502F97B-B948-C343-800D-6C0104C4BDCE}" type="slidenum">
              <a:rPr lang="en-US">
                <a:latin typeface="Arial" pitchFamily="-112" charset="0"/>
                <a:ea typeface="ＭＳ Ｐゴシック" pitchFamily="-112" charset="-128"/>
                <a:cs typeface="ＭＳ Ｐゴシック" pitchFamily="-112" charset="-128"/>
              </a:rPr>
              <a:pPr/>
              <a:t>135</a:t>
            </a:fld>
            <a:endParaRPr lang="en-US">
              <a:latin typeface="Arial" pitchFamily="-112" charset="0"/>
              <a:ea typeface="ＭＳ Ｐゴシック" pitchFamily="-112" charset="-128"/>
              <a:cs typeface="ＭＳ Ｐゴシック" pitchFamily="-112" charset="-128"/>
            </a:endParaRPr>
          </a:p>
        </p:txBody>
      </p:sp>
      <p:sp>
        <p:nvSpPr>
          <p:cNvPr id="229379" name="Rectangle 2"/>
          <p:cNvSpPr>
            <a:spLocks noGrp="1" noRot="1" noChangeAspect="1" noChangeArrowheads="1"/>
          </p:cNvSpPr>
          <p:nvPr>
            <p:ph type="sldImg"/>
          </p:nvPr>
        </p:nvSpPr>
        <p:spPr>
          <a:solidFill>
            <a:srgbClr val="FFFFFF"/>
          </a:solidFill>
          <a:ln/>
        </p:spPr>
      </p:sp>
      <p:sp>
        <p:nvSpPr>
          <p:cNvPr id="2293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544695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4B2B74A2-2D30-0C4A-8F36-DC907522999E}" type="slidenum">
              <a:rPr lang="en-US">
                <a:latin typeface="Arial" pitchFamily="-112" charset="0"/>
                <a:ea typeface="ＭＳ Ｐゴシック" pitchFamily="-112" charset="-128"/>
                <a:cs typeface="ＭＳ Ｐゴシック" pitchFamily="-112" charset="-128"/>
              </a:rPr>
              <a:pPr/>
              <a:t>136</a:t>
            </a:fld>
            <a:endParaRPr lang="en-US">
              <a:latin typeface="Arial" pitchFamily="-112" charset="0"/>
              <a:ea typeface="ＭＳ Ｐゴシック" pitchFamily="-112" charset="-128"/>
              <a:cs typeface="ＭＳ Ｐゴシック" pitchFamily="-112" charset="-128"/>
            </a:endParaRPr>
          </a:p>
        </p:txBody>
      </p:sp>
      <p:sp>
        <p:nvSpPr>
          <p:cNvPr id="231427" name="Rectangle 2"/>
          <p:cNvSpPr>
            <a:spLocks noGrp="1" noRot="1" noChangeAspect="1" noChangeArrowheads="1"/>
          </p:cNvSpPr>
          <p:nvPr>
            <p:ph type="sldImg"/>
          </p:nvPr>
        </p:nvSpPr>
        <p:spPr>
          <a:solidFill>
            <a:srgbClr val="FFFFFF"/>
          </a:solidFill>
          <a:ln/>
        </p:spPr>
      </p:sp>
      <p:sp>
        <p:nvSpPr>
          <p:cNvPr id="23142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330346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a:t>
            </a:fld>
            <a:endParaRPr lang="uk-UA"/>
          </a:p>
        </p:txBody>
      </p:sp>
    </p:spTree>
    <p:extLst>
      <p:ext uri="{BB962C8B-B14F-4D97-AF65-F5344CB8AC3E}">
        <p14:creationId xmlns:p14="http://schemas.microsoft.com/office/powerpoint/2010/main" val="541708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01BFE73A-25BE-614A-B95C-38D3742B4F5A}" type="slidenum">
              <a:rPr lang="en-US">
                <a:latin typeface="Arial" pitchFamily="-112" charset="0"/>
                <a:ea typeface="ＭＳ Ｐゴシック" pitchFamily="-112" charset="-128"/>
                <a:cs typeface="ＭＳ Ｐゴシック" pitchFamily="-112" charset="-128"/>
              </a:rPr>
              <a:pPr/>
              <a:t>137</a:t>
            </a:fld>
            <a:endParaRPr lang="en-US">
              <a:latin typeface="Arial" pitchFamily="-112" charset="0"/>
              <a:ea typeface="ＭＳ Ｐゴシック" pitchFamily="-112" charset="-128"/>
              <a:cs typeface="ＭＳ Ｐゴシック" pitchFamily="-112" charset="-128"/>
            </a:endParaRPr>
          </a:p>
        </p:txBody>
      </p:sp>
      <p:sp>
        <p:nvSpPr>
          <p:cNvPr id="233475" name="Rectangle 2"/>
          <p:cNvSpPr>
            <a:spLocks noGrp="1" noRot="1" noChangeAspect="1" noChangeArrowheads="1"/>
          </p:cNvSpPr>
          <p:nvPr>
            <p:ph type="sldImg"/>
          </p:nvPr>
        </p:nvSpPr>
        <p:spPr>
          <a:solidFill>
            <a:srgbClr val="FFFFFF"/>
          </a:solidFill>
          <a:ln/>
        </p:spPr>
      </p:sp>
      <p:sp>
        <p:nvSpPr>
          <p:cNvPr id="23347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21119955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3AE8E25B-D9B2-D549-B561-06F24E0EDDB3}" type="slidenum">
              <a:rPr lang="en-US">
                <a:latin typeface="Arial" pitchFamily="-103" charset="0"/>
                <a:ea typeface="ＭＳ Ｐゴシック" pitchFamily="-103" charset="-128"/>
                <a:cs typeface="ＭＳ Ｐゴシック" pitchFamily="-103" charset="-128"/>
              </a:rPr>
              <a:pPr/>
              <a:t>139</a:t>
            </a:fld>
            <a:endParaRPr lang="en-US">
              <a:latin typeface="Arial" pitchFamily="-103" charset="0"/>
              <a:ea typeface="ＭＳ Ｐゴシック" pitchFamily="-103" charset="-128"/>
              <a:cs typeface="ＭＳ Ｐゴシック" pitchFamily="-103" charset="-128"/>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18796438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1DE1A7B4-A1F1-7F4D-989B-357D48437A40}" type="slidenum">
              <a:rPr lang="en-US">
                <a:latin typeface="Arial" pitchFamily="-1" charset="0"/>
                <a:ea typeface="ＭＳ Ｐゴシック" pitchFamily="-1" charset="-128"/>
                <a:cs typeface="ＭＳ Ｐゴシック" pitchFamily="-1" charset="-128"/>
              </a:rPr>
              <a:pPr/>
              <a:t>142</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6733263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82EB4C27-4006-8C47-BBC5-D90BA6B60039}" type="slidenum">
              <a:rPr lang="en-US">
                <a:latin typeface="Arial" pitchFamily="-1" charset="0"/>
                <a:ea typeface="ＭＳ Ｐゴシック" pitchFamily="-1" charset="-128"/>
                <a:cs typeface="ＭＳ Ｐゴシック" pitchFamily="-1" charset="-128"/>
              </a:rPr>
              <a:pPr/>
              <a:t>151</a:t>
            </a:fld>
            <a:endParaRPr lang="en-US">
              <a:latin typeface="Arial" pitchFamily="-1" charset="0"/>
              <a:ea typeface="ＭＳ Ｐゴシック" pitchFamily="-1" charset="-128"/>
              <a:cs typeface="ＭＳ Ｐゴシック" pitchFamily="-1" charset="-128"/>
            </a:endParaRPr>
          </a:p>
        </p:txBody>
      </p:sp>
      <p:sp>
        <p:nvSpPr>
          <p:cNvPr id="149507" name="Rectangle 2"/>
          <p:cNvSpPr>
            <a:spLocks noGrp="1" noRot="1" noChangeAspect="1" noChangeArrowheads="1"/>
          </p:cNvSpPr>
          <p:nvPr>
            <p:ph type="sldImg"/>
          </p:nvPr>
        </p:nvSpPr>
        <p:spPr>
          <a:solidFill>
            <a:srgbClr val="FFFFFF"/>
          </a:solidFill>
          <a:ln/>
        </p:spPr>
      </p:sp>
      <p:sp>
        <p:nvSpPr>
          <p:cNvPr id="149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9939892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0D06DAE2-37EB-0A40-AE2F-BFD75A5ED577}" type="slidenum">
              <a:rPr lang="en-US"/>
              <a:pPr/>
              <a:t>161</a:t>
            </a:fld>
            <a:endParaRPr lang="en-US"/>
          </a:p>
        </p:txBody>
      </p:sp>
      <p:sp>
        <p:nvSpPr>
          <p:cNvPr id="246787" name="Rectangle 2"/>
          <p:cNvSpPr>
            <a:spLocks noGrp="1" noRot="1" noChangeAspect="1" noChangeArrowheads="1"/>
          </p:cNvSpPr>
          <p:nvPr>
            <p:ph type="sldImg"/>
          </p:nvPr>
        </p:nvSpPr>
        <p:spPr>
          <a:solidFill>
            <a:srgbClr val="FFFFFF"/>
          </a:solidFill>
          <a:ln/>
        </p:spPr>
      </p:sp>
      <p:sp>
        <p:nvSpPr>
          <p:cNvPr id="2467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Divide groups in half, set timer for 2 minutes, count at end of time to see number of words,</a:t>
            </a:r>
          </a:p>
          <a:p>
            <a:pPr eaLnBrk="1" hangingPunct="1"/>
            <a:r>
              <a:rPr lang="en-US"/>
              <a:t>Use engagement as the word</a:t>
            </a:r>
          </a:p>
          <a:p>
            <a:pPr eaLnBrk="1" hangingPunct="1"/>
            <a:r>
              <a:rPr lang="en-US"/>
              <a:t>Make point, the more open the activity the more language that students can bring to the table</a:t>
            </a:r>
          </a:p>
        </p:txBody>
      </p:sp>
    </p:spTree>
    <p:extLst>
      <p:ext uri="{BB962C8B-B14F-4D97-AF65-F5344CB8AC3E}">
        <p14:creationId xmlns:p14="http://schemas.microsoft.com/office/powerpoint/2010/main" val="2945524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163</a:t>
            </a:fld>
            <a:endParaRPr lang="en-US" dirty="0"/>
          </a:p>
        </p:txBody>
      </p:sp>
    </p:spTree>
    <p:extLst>
      <p:ext uri="{BB962C8B-B14F-4D97-AF65-F5344CB8AC3E}">
        <p14:creationId xmlns:p14="http://schemas.microsoft.com/office/powerpoint/2010/main" val="1250316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11</a:t>
            </a:fld>
            <a:endParaRPr lang="en-US" dirty="0"/>
          </a:p>
        </p:txBody>
      </p:sp>
    </p:spTree>
    <p:extLst>
      <p:ext uri="{BB962C8B-B14F-4D97-AF65-F5344CB8AC3E}">
        <p14:creationId xmlns:p14="http://schemas.microsoft.com/office/powerpoint/2010/main" val="1031508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4C5397-559E-8D4F-A93B-F60A9D072245}" type="slidenum">
              <a:rPr lang="en-US"/>
              <a:pPr/>
              <a:t>12</a:t>
            </a:fld>
            <a:endParaRPr lang="en-US"/>
          </a:p>
        </p:txBody>
      </p:sp>
      <p:sp>
        <p:nvSpPr>
          <p:cNvPr id="1595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95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622698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13</a:t>
            </a:fld>
            <a:endParaRPr lang="en-US" dirty="0"/>
          </a:p>
        </p:txBody>
      </p:sp>
    </p:spTree>
    <p:extLst>
      <p:ext uri="{BB962C8B-B14F-4D97-AF65-F5344CB8AC3E}">
        <p14:creationId xmlns:p14="http://schemas.microsoft.com/office/powerpoint/2010/main" val="1273838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14</a:t>
            </a:fld>
            <a:endParaRPr lang="en-US" dirty="0"/>
          </a:p>
        </p:txBody>
      </p:sp>
    </p:spTree>
    <p:extLst>
      <p:ext uri="{BB962C8B-B14F-4D97-AF65-F5344CB8AC3E}">
        <p14:creationId xmlns:p14="http://schemas.microsoft.com/office/powerpoint/2010/main" val="1447428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16</a:t>
            </a:fld>
            <a:endParaRPr lang="en-US" dirty="0"/>
          </a:p>
        </p:txBody>
      </p:sp>
    </p:spTree>
    <p:extLst>
      <p:ext uri="{BB962C8B-B14F-4D97-AF65-F5344CB8AC3E}">
        <p14:creationId xmlns:p14="http://schemas.microsoft.com/office/powerpoint/2010/main" val="1723745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dirty="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dirty="0"/>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dirty="0"/>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pPr>
                <a:defRPr/>
              </a:pPr>
              <a:t>‹#›</a:t>
            </a:fld>
            <a:endParaRPr lang="en-US" dirty="0"/>
          </a:p>
        </p:txBody>
      </p:sp>
    </p:spTree>
    <p:extLst>
      <p:ext uri="{BB962C8B-B14F-4D97-AF65-F5344CB8AC3E}">
        <p14:creationId xmlns:p14="http://schemas.microsoft.com/office/powerpoint/2010/main" val="122674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panishlistening.org/content/096-sorie-honduras-school.html" TargetMode="Externa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32.jpeg"/><Relationship Id="rId4" Type="http://schemas.openxmlformats.org/officeDocument/2006/relationships/image" Target="../media/image133.jpeg"/><Relationship Id="rId5" Type="http://schemas.openxmlformats.org/officeDocument/2006/relationships/image" Target="../media/image134.jpeg"/><Relationship Id="rId6" Type="http://schemas.openxmlformats.org/officeDocument/2006/relationships/image" Target="../media/image135.jpeg"/><Relationship Id="rId1" Type="http://schemas.openxmlformats.org/officeDocument/2006/relationships/slideLayout" Target="../slideLayouts/slideLayout2.xml"/><Relationship Id="rId2" Type="http://schemas.openxmlformats.org/officeDocument/2006/relationships/image" Target="../media/image131.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6.png"/></Relationships>
</file>

<file path=ppt/slides/_rels/slide108.xml.rels><?xml version="1.0" encoding="UTF-8" standalone="yes"?>
<Relationships xmlns="http://schemas.openxmlformats.org/package/2006/relationships"><Relationship Id="rId3" Type="http://schemas.openxmlformats.org/officeDocument/2006/relationships/image" Target="../media/image137.jpeg"/><Relationship Id="rId4" Type="http://schemas.openxmlformats.org/officeDocument/2006/relationships/image" Target="../media/image138.jpeg"/><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7.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0.jpeg"/></Relationships>
</file>

<file path=ppt/slides/_rels/slide111.xml.rels><?xml version="1.0" encoding="UTF-8" standalone="yes"?>
<Relationships xmlns="http://schemas.openxmlformats.org/package/2006/relationships"><Relationship Id="rId3" Type="http://schemas.openxmlformats.org/officeDocument/2006/relationships/image" Target="../media/image141.jpeg"/><Relationship Id="rId4" Type="http://schemas.openxmlformats.org/officeDocument/2006/relationships/image" Target="../media/image142.jpeg"/><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112.xml.rels><?xml version="1.0" encoding="UTF-8" standalone="yes"?>
<Relationships xmlns="http://schemas.openxmlformats.org/package/2006/relationships"><Relationship Id="rId3" Type="http://schemas.openxmlformats.org/officeDocument/2006/relationships/image" Target="../media/image141.jpeg"/><Relationship Id="rId4" Type="http://schemas.openxmlformats.org/officeDocument/2006/relationships/image" Target="../media/image142.jpeg"/><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143.emf"/></Relationships>
</file>

<file path=ppt/slides/_rels/slide114.xml.rels><?xml version="1.0" encoding="UTF-8" standalone="yes"?>
<Relationships xmlns="http://schemas.openxmlformats.org/package/2006/relationships"><Relationship Id="rId3" Type="http://schemas.openxmlformats.org/officeDocument/2006/relationships/image" Target="../media/image145.jpeg"/><Relationship Id="rId4" Type="http://schemas.openxmlformats.org/officeDocument/2006/relationships/image" Target="../media/image146.jpeg"/><Relationship Id="rId5" Type="http://schemas.openxmlformats.org/officeDocument/2006/relationships/image" Target="../media/image147.jpeg"/><Relationship Id="rId6" Type="http://schemas.openxmlformats.org/officeDocument/2006/relationships/image" Target="../media/image148.jpeg"/><Relationship Id="rId7" Type="http://schemas.openxmlformats.org/officeDocument/2006/relationships/image" Target="../media/image149.jpeg"/><Relationship Id="rId1" Type="http://schemas.openxmlformats.org/officeDocument/2006/relationships/slideLayout" Target="../slideLayouts/slideLayout6.xml"/><Relationship Id="rId2" Type="http://schemas.openxmlformats.org/officeDocument/2006/relationships/image" Target="../media/image144.jpeg"/></Relationships>
</file>

<file path=ppt/slides/_rels/slide115.xml.rels><?xml version="1.0" encoding="UTF-8" standalone="yes"?>
<Relationships xmlns="http://schemas.openxmlformats.org/package/2006/relationships"><Relationship Id="rId3" Type="http://schemas.openxmlformats.org/officeDocument/2006/relationships/image" Target="../media/image145.jpeg"/><Relationship Id="rId4" Type="http://schemas.openxmlformats.org/officeDocument/2006/relationships/image" Target="../media/image146.jpeg"/><Relationship Id="rId1" Type="http://schemas.openxmlformats.org/officeDocument/2006/relationships/slideLayout" Target="../slideLayouts/slideLayout2.xml"/><Relationship Id="rId2" Type="http://schemas.openxmlformats.org/officeDocument/2006/relationships/image" Target="../media/image144.jpeg"/></Relationships>
</file>

<file path=ppt/slides/_rels/slide116.xml.rels><?xml version="1.0" encoding="UTF-8" standalone="yes"?>
<Relationships xmlns="http://schemas.openxmlformats.org/package/2006/relationships"><Relationship Id="rId3" Type="http://schemas.openxmlformats.org/officeDocument/2006/relationships/image" Target="../media/image145.jpeg"/><Relationship Id="rId4" Type="http://schemas.openxmlformats.org/officeDocument/2006/relationships/image" Target="../media/image146.jpeg"/><Relationship Id="rId5" Type="http://schemas.openxmlformats.org/officeDocument/2006/relationships/image" Target="../media/image147.jpeg"/><Relationship Id="rId6" Type="http://schemas.openxmlformats.org/officeDocument/2006/relationships/image" Target="../media/image148.jpeg"/><Relationship Id="rId7" Type="http://schemas.openxmlformats.org/officeDocument/2006/relationships/image" Target="../media/image149.jpeg"/><Relationship Id="rId1" Type="http://schemas.openxmlformats.org/officeDocument/2006/relationships/slideLayout" Target="../slideLayouts/slideLayout2.xml"/><Relationship Id="rId2" Type="http://schemas.openxmlformats.org/officeDocument/2006/relationships/image" Target="../media/image144.jpeg"/></Relationships>
</file>

<file path=ppt/slides/_rels/slide117.xml.rels><?xml version="1.0" encoding="UTF-8" standalone="yes"?>
<Relationships xmlns="http://schemas.openxmlformats.org/package/2006/relationships"><Relationship Id="rId3" Type="http://schemas.openxmlformats.org/officeDocument/2006/relationships/image" Target="../media/image145.jpeg"/><Relationship Id="rId4" Type="http://schemas.openxmlformats.org/officeDocument/2006/relationships/image" Target="../media/image146.jpeg"/><Relationship Id="rId5" Type="http://schemas.openxmlformats.org/officeDocument/2006/relationships/image" Target="../media/image147.jpeg"/><Relationship Id="rId6" Type="http://schemas.openxmlformats.org/officeDocument/2006/relationships/image" Target="../media/image148.jpeg"/><Relationship Id="rId7" Type="http://schemas.openxmlformats.org/officeDocument/2006/relationships/image" Target="../media/image149.jpeg"/><Relationship Id="rId1" Type="http://schemas.openxmlformats.org/officeDocument/2006/relationships/slideLayout" Target="../slideLayouts/slideLayout2.xml"/><Relationship Id="rId2" Type="http://schemas.openxmlformats.org/officeDocument/2006/relationships/image" Target="../media/image144.jpeg"/></Relationships>
</file>

<file path=ppt/slides/_rels/slide118.xml.rels><?xml version="1.0" encoding="UTF-8" standalone="yes"?>
<Relationships xmlns="http://schemas.openxmlformats.org/package/2006/relationships"><Relationship Id="rId3" Type="http://schemas.openxmlformats.org/officeDocument/2006/relationships/image" Target="../media/image145.jpeg"/><Relationship Id="rId4" Type="http://schemas.openxmlformats.org/officeDocument/2006/relationships/image" Target="../media/image146.jpeg"/><Relationship Id="rId5" Type="http://schemas.openxmlformats.org/officeDocument/2006/relationships/image" Target="../media/image147.jpeg"/><Relationship Id="rId6" Type="http://schemas.openxmlformats.org/officeDocument/2006/relationships/image" Target="../media/image148.jpeg"/><Relationship Id="rId7" Type="http://schemas.openxmlformats.org/officeDocument/2006/relationships/image" Target="../media/image149.jpeg"/><Relationship Id="rId1" Type="http://schemas.openxmlformats.org/officeDocument/2006/relationships/slideLayout" Target="../slideLayouts/slideLayout2.xml"/><Relationship Id="rId2" Type="http://schemas.openxmlformats.org/officeDocument/2006/relationships/image" Target="../media/image144.jpeg"/></Relationships>
</file>

<file path=ppt/slides/_rels/slide119.xml.rels><?xml version="1.0" encoding="UTF-8" standalone="yes"?>
<Relationships xmlns="http://schemas.openxmlformats.org/package/2006/relationships"><Relationship Id="rId3" Type="http://schemas.openxmlformats.org/officeDocument/2006/relationships/image" Target="../media/image145.jpeg"/><Relationship Id="rId4" Type="http://schemas.openxmlformats.org/officeDocument/2006/relationships/image" Target="../media/image146.jpeg"/><Relationship Id="rId5" Type="http://schemas.openxmlformats.org/officeDocument/2006/relationships/image" Target="../media/image147.jpeg"/><Relationship Id="rId6" Type="http://schemas.openxmlformats.org/officeDocument/2006/relationships/image" Target="../media/image148.jpeg"/><Relationship Id="rId7" Type="http://schemas.openxmlformats.org/officeDocument/2006/relationships/image" Target="../media/image149.jpeg"/><Relationship Id="rId1" Type="http://schemas.openxmlformats.org/officeDocument/2006/relationships/slideLayout" Target="../slideLayouts/slideLayout6.xml"/><Relationship Id="rId2" Type="http://schemas.openxmlformats.org/officeDocument/2006/relationships/image" Target="../media/image14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20.xml.rels><?xml version="1.0" encoding="UTF-8" standalone="yes"?>
<Relationships xmlns="http://schemas.openxmlformats.org/package/2006/relationships"><Relationship Id="rId3" Type="http://schemas.openxmlformats.org/officeDocument/2006/relationships/image" Target="../media/image150.jpeg"/><Relationship Id="rId4" Type="http://schemas.openxmlformats.org/officeDocument/2006/relationships/image" Target="../media/image151.jpeg"/><Relationship Id="rId5" Type="http://schemas.openxmlformats.org/officeDocument/2006/relationships/image" Target="../media/image152.jpeg"/><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153.jpe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4.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155.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6.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57.png"/><Relationship Id="rId4" Type="http://schemas.openxmlformats.org/officeDocument/2006/relationships/image" Target="../media/image158.png"/><Relationship Id="rId5" Type="http://schemas.openxmlformats.org/officeDocument/2006/relationships/image" Target="../media/image159.png"/><Relationship Id="rId6" Type="http://schemas.openxmlformats.org/officeDocument/2006/relationships/image" Target="../media/image160.png"/><Relationship Id="rId7" Type="http://schemas.openxmlformats.org/officeDocument/2006/relationships/image" Target="../media/image161.jpeg"/><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2.tiff"/><Relationship Id="rId3" Type="http://schemas.openxmlformats.org/officeDocument/2006/relationships/image" Target="../media/image79.jpe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163.pn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64.jpe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165.jpeg"/></Relationships>
</file>

<file path=ppt/slides/_rels/slide132.xml.rels><?xml version="1.0" encoding="UTF-8" standalone="yes"?>
<Relationships xmlns="http://schemas.openxmlformats.org/package/2006/relationships"><Relationship Id="rId3" Type="http://schemas.openxmlformats.org/officeDocument/2006/relationships/image" Target="../media/image166.png"/><Relationship Id="rId4" Type="http://schemas.openxmlformats.org/officeDocument/2006/relationships/image" Target="../media/image167.png"/><Relationship Id="rId5" Type="http://schemas.openxmlformats.org/officeDocument/2006/relationships/image" Target="../media/image168.jpeg"/><Relationship Id="rId6" Type="http://schemas.openxmlformats.org/officeDocument/2006/relationships/image" Target="../media/image169.jpeg"/><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133.xml.rels><?xml version="1.0" encoding="UTF-8" standalone="yes"?>
<Relationships xmlns="http://schemas.openxmlformats.org/package/2006/relationships"><Relationship Id="rId3" Type="http://schemas.openxmlformats.org/officeDocument/2006/relationships/image" Target="../media/image171.png"/><Relationship Id="rId4" Type="http://schemas.openxmlformats.org/officeDocument/2006/relationships/image" Target="../media/image172.png"/><Relationship Id="rId5" Type="http://schemas.openxmlformats.org/officeDocument/2006/relationships/image" Target="../media/image173.png"/><Relationship Id="rId6" Type="http://schemas.openxmlformats.org/officeDocument/2006/relationships/image" Target="../media/image174.png"/><Relationship Id="rId1" Type="http://schemas.openxmlformats.org/officeDocument/2006/relationships/slideLayout" Target="../slideLayouts/slideLayout2.xml"/><Relationship Id="rId2" Type="http://schemas.openxmlformats.org/officeDocument/2006/relationships/image" Target="../media/image170.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135.xml.rels><?xml version="1.0" encoding="UTF-8" standalone="yes"?>
<Relationships xmlns="http://schemas.openxmlformats.org/package/2006/relationships"><Relationship Id="rId3" Type="http://schemas.openxmlformats.org/officeDocument/2006/relationships/image" Target="../media/image175.tiff"/><Relationship Id="rId4" Type="http://schemas.openxmlformats.org/officeDocument/2006/relationships/image" Target="../media/image176.png"/><Relationship Id="rId5" Type="http://schemas.openxmlformats.org/officeDocument/2006/relationships/image" Target="../media/image177.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178.jpe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image" Target="../media/image179.jpe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0.jpe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image" Target="../media/image18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2.jpe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3.jpeg"/><Relationship Id="rId3" Type="http://schemas.openxmlformats.org/officeDocument/2006/relationships/image" Target="../media/image184.jpeg"/></Relationships>
</file>

<file path=ppt/slides/_rels/slide142.xml.rels><?xml version="1.0" encoding="UTF-8" standalone="yes"?>
<Relationships xmlns="http://schemas.openxmlformats.org/package/2006/relationships"><Relationship Id="rId3" Type="http://schemas.openxmlformats.org/officeDocument/2006/relationships/image" Target="../media/image185.jpg"/><Relationship Id="rId4" Type="http://schemas.openxmlformats.org/officeDocument/2006/relationships/image" Target="../media/image186.jpg"/><Relationship Id="rId5" Type="http://schemas.openxmlformats.org/officeDocument/2006/relationships/image" Target="../media/image187.jpg"/><Relationship Id="rId1" Type="http://schemas.openxmlformats.org/officeDocument/2006/relationships/slideLayout" Target="../slideLayouts/slideLayout6.xml"/><Relationship Id="rId2" Type="http://schemas.openxmlformats.org/officeDocument/2006/relationships/notesSlide" Target="../notesSlides/notesSlide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8.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9.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0.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1.png"/></Relationships>
</file>

<file path=ppt/slides/_rels/slide149.xml.rels><?xml version="1.0" encoding="UTF-8" standalone="yes"?>
<Relationships xmlns="http://schemas.openxmlformats.org/package/2006/relationships"><Relationship Id="rId3" Type="http://schemas.openxmlformats.org/officeDocument/2006/relationships/image" Target="../media/image193.tiff"/><Relationship Id="rId4" Type="http://schemas.openxmlformats.org/officeDocument/2006/relationships/image" Target="../media/image194.tiff"/><Relationship Id="rId5" Type="http://schemas.openxmlformats.org/officeDocument/2006/relationships/image" Target="../media/image195.tiff"/><Relationship Id="rId6" Type="http://schemas.openxmlformats.org/officeDocument/2006/relationships/image" Target="../media/image196.tiff"/><Relationship Id="rId1" Type="http://schemas.openxmlformats.org/officeDocument/2006/relationships/slideLayout" Target="../slideLayouts/slideLayout6.xml"/><Relationship Id="rId2" Type="http://schemas.openxmlformats.org/officeDocument/2006/relationships/image" Target="../media/image192.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97.jpeg"/><Relationship Id="rId4" Type="http://schemas.openxmlformats.org/officeDocument/2006/relationships/image" Target="../media/image198.tiff"/><Relationship Id="rId5" Type="http://schemas.openxmlformats.org/officeDocument/2006/relationships/image" Target="../media/image199.tiff"/><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0.tiff"/><Relationship Id="rId3" Type="http://schemas.openxmlformats.org/officeDocument/2006/relationships/image" Target="../media/image201.png"/></Relationships>
</file>

<file path=ppt/slides/_rels/slide154.xml.rels><?xml version="1.0" encoding="UTF-8" standalone="yes"?>
<Relationships xmlns="http://schemas.openxmlformats.org/package/2006/relationships"><Relationship Id="rId3" Type="http://schemas.openxmlformats.org/officeDocument/2006/relationships/image" Target="../media/image203.png"/><Relationship Id="rId4" Type="http://schemas.openxmlformats.org/officeDocument/2006/relationships/image" Target="../media/image204.png"/><Relationship Id="rId5" Type="http://schemas.openxmlformats.org/officeDocument/2006/relationships/image" Target="../media/image205.png"/><Relationship Id="rId6" Type="http://schemas.openxmlformats.org/officeDocument/2006/relationships/image" Target="../media/image206.png"/><Relationship Id="rId1" Type="http://schemas.openxmlformats.org/officeDocument/2006/relationships/slideLayout" Target="../slideLayouts/slideLayout2.xml"/><Relationship Id="rId2" Type="http://schemas.openxmlformats.org/officeDocument/2006/relationships/image" Target="../media/image202.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7.png"/><Relationship Id="rId3" Type="http://schemas.openxmlformats.org/officeDocument/2006/relationships/image" Target="../media/image208.png"/></Relationships>
</file>

<file path=ppt/slides/_rels/slide156.xml.rels><?xml version="1.0" encoding="UTF-8" standalone="yes"?>
<Relationships xmlns="http://schemas.openxmlformats.org/package/2006/relationships"><Relationship Id="rId3" Type="http://schemas.openxmlformats.org/officeDocument/2006/relationships/image" Target="../media/image203.png"/><Relationship Id="rId4" Type="http://schemas.openxmlformats.org/officeDocument/2006/relationships/image" Target="../media/image204.png"/><Relationship Id="rId5" Type="http://schemas.openxmlformats.org/officeDocument/2006/relationships/image" Target="../media/image205.png"/><Relationship Id="rId6" Type="http://schemas.openxmlformats.org/officeDocument/2006/relationships/image" Target="../media/image206.png"/><Relationship Id="rId1" Type="http://schemas.openxmlformats.org/officeDocument/2006/relationships/slideLayout" Target="../slideLayouts/slideLayout2.xml"/><Relationship Id="rId2" Type="http://schemas.openxmlformats.org/officeDocument/2006/relationships/image" Target="../media/image202.png"/></Relationships>
</file>

<file path=ppt/slides/_rels/slide157.xml.rels><?xml version="1.0" encoding="UTF-8" standalone="yes"?>
<Relationships xmlns="http://schemas.openxmlformats.org/package/2006/relationships"><Relationship Id="rId3" Type="http://schemas.openxmlformats.org/officeDocument/2006/relationships/image" Target="../media/image203.png"/><Relationship Id="rId4" Type="http://schemas.openxmlformats.org/officeDocument/2006/relationships/image" Target="../media/image206.png"/><Relationship Id="rId5" Type="http://schemas.openxmlformats.org/officeDocument/2006/relationships/image" Target="../media/image204.png"/><Relationship Id="rId6" Type="http://schemas.openxmlformats.org/officeDocument/2006/relationships/image" Target="../media/image205.png"/><Relationship Id="rId7" Type="http://schemas.openxmlformats.org/officeDocument/2006/relationships/image" Target="../media/image208.png"/><Relationship Id="rId1" Type="http://schemas.openxmlformats.org/officeDocument/2006/relationships/slideLayout" Target="../slideLayouts/slideLayout2.xml"/><Relationship Id="rId2" Type="http://schemas.openxmlformats.org/officeDocument/2006/relationships/image" Target="../media/image202.png"/></Relationships>
</file>

<file path=ppt/slides/_rels/slide158.xml.rels><?xml version="1.0" encoding="UTF-8" standalone="yes"?>
<Relationships xmlns="http://schemas.openxmlformats.org/package/2006/relationships"><Relationship Id="rId3" Type="http://schemas.openxmlformats.org/officeDocument/2006/relationships/image" Target="../media/image203.png"/><Relationship Id="rId4" Type="http://schemas.openxmlformats.org/officeDocument/2006/relationships/image" Target="../media/image206.png"/><Relationship Id="rId5" Type="http://schemas.openxmlformats.org/officeDocument/2006/relationships/image" Target="../media/image204.png"/><Relationship Id="rId6" Type="http://schemas.openxmlformats.org/officeDocument/2006/relationships/image" Target="../media/image205.png"/><Relationship Id="rId1" Type="http://schemas.openxmlformats.org/officeDocument/2006/relationships/slideLayout" Target="../slideLayouts/slideLayout2.xml"/><Relationship Id="rId2" Type="http://schemas.openxmlformats.org/officeDocument/2006/relationships/image" Target="../media/image202.png"/></Relationships>
</file>

<file path=ppt/slides/_rels/slide159.xml.rels><?xml version="1.0" encoding="UTF-8" standalone="yes"?>
<Relationships xmlns="http://schemas.openxmlformats.org/package/2006/relationships"><Relationship Id="rId3" Type="http://schemas.openxmlformats.org/officeDocument/2006/relationships/image" Target="../media/image200.tiff"/><Relationship Id="rId4" Type="http://schemas.openxmlformats.org/officeDocument/2006/relationships/image" Target="../media/image209.tiff"/><Relationship Id="rId5" Type="http://schemas.openxmlformats.org/officeDocument/2006/relationships/image" Target="../media/image210.tiff"/><Relationship Id="rId6" Type="http://schemas.openxmlformats.org/officeDocument/2006/relationships/image" Target="../media/image211.tiff"/><Relationship Id="rId1" Type="http://schemas.openxmlformats.org/officeDocument/2006/relationships/slideLayout" Target="../slideLayouts/slideLayout2.xml"/><Relationship Id="rId2" Type="http://schemas.openxmlformats.org/officeDocument/2006/relationships/image" Target="../media/image203.png"/></Relationships>
</file>

<file path=ppt/slides/_rels/slide16.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emf"/><Relationship Id="rId5" Type="http://schemas.openxmlformats.org/officeDocument/2006/relationships/image" Target="../media/image6.tiff"/><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2.png"/></Relationships>
</file>

<file path=ppt/slides/_rels/slide161.xml.rels><?xml version="1.0" encoding="UTF-8" standalone="yes"?>
<Relationships xmlns="http://schemas.openxmlformats.org/package/2006/relationships"><Relationship Id="rId3" Type="http://schemas.openxmlformats.org/officeDocument/2006/relationships/image" Target="../media/image213.tiff"/><Relationship Id="rId4" Type="http://schemas.openxmlformats.org/officeDocument/2006/relationships/image" Target="../media/image214.tiff"/><Relationship Id="rId1" Type="http://schemas.openxmlformats.org/officeDocument/2006/relationships/slideLayout" Target="../slideLayouts/slideLayout5.xml"/><Relationship Id="rId2" Type="http://schemas.openxmlformats.org/officeDocument/2006/relationships/notesSlide" Target="../notesSlides/notesSlide4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5.jpe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 Id="rId3" Type="http://schemas.openxmlformats.org/officeDocument/2006/relationships/image" Target="../media/image2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jpg"/><Relationship Id="rId3" Type="http://schemas.openxmlformats.org/officeDocument/2006/relationships/image" Target="../media/image2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jpeg"/><Relationship Id="rId1" Type="http://schemas.openxmlformats.org/officeDocument/2006/relationships/slideLayout" Target="../slideLayouts/slideLayout6.xml"/><Relationship Id="rId2" Type="http://schemas.openxmlformats.org/officeDocument/2006/relationships/image" Target="../media/image3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jpeg"/><Relationship Id="rId3" Type="http://schemas.openxmlformats.org/officeDocument/2006/relationships/image" Target="../media/image34.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3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39.jpg"/><Relationship Id="rId5" Type="http://schemas.openxmlformats.org/officeDocument/2006/relationships/image" Target="../media/image40.png"/><Relationship Id="rId6" Type="http://schemas.openxmlformats.org/officeDocument/2006/relationships/image" Target="../media/image41.jpeg"/><Relationship Id="rId7" Type="http://schemas.openxmlformats.org/officeDocument/2006/relationships/image" Target="../media/image42.jpeg"/><Relationship Id="rId1" Type="http://schemas.openxmlformats.org/officeDocument/2006/relationships/slideLayout" Target="../slideLayouts/slideLayout6.xml"/><Relationship Id="rId2"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emf"/><Relationship Id="rId5" Type="http://schemas.openxmlformats.org/officeDocument/2006/relationships/image" Target="../media/image6.tiff"/><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4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4.tiff"/><Relationship Id="rId4" Type="http://schemas.openxmlformats.org/officeDocument/2006/relationships/image" Target="../media/image45.tiff"/><Relationship Id="rId5" Type="http://schemas.openxmlformats.org/officeDocument/2006/relationships/image" Target="../media/image46.tiff"/><Relationship Id="rId6" Type="http://schemas.openxmlformats.org/officeDocument/2006/relationships/image" Target="../media/image47.tiff"/><Relationship Id="rId7" Type="http://schemas.openxmlformats.org/officeDocument/2006/relationships/image" Target="../media/image48.png"/><Relationship Id="rId8" Type="http://schemas.openxmlformats.org/officeDocument/2006/relationships/image" Target="../media/image49.png"/><Relationship Id="rId9" Type="http://schemas.openxmlformats.org/officeDocument/2006/relationships/image" Target="../media/image50.png"/><Relationship Id="rId10" Type="http://schemas.openxmlformats.org/officeDocument/2006/relationships/image" Target="../media/image51.png"/><Relationship Id="rId11" Type="http://schemas.openxmlformats.org/officeDocument/2006/relationships/image" Target="../media/image52.tif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3.jpeg"/></Relationships>
</file>

<file path=ppt/slides/_rels/slide35.xml.rels><?xml version="1.0" encoding="UTF-8" standalone="yes"?>
<Relationships xmlns="http://schemas.openxmlformats.org/package/2006/relationships"><Relationship Id="rId3" Type="http://schemas.openxmlformats.org/officeDocument/2006/relationships/image" Target="../media/image55.jpg"/><Relationship Id="rId4" Type="http://schemas.openxmlformats.org/officeDocument/2006/relationships/image" Target="../media/image41.jpeg"/><Relationship Id="rId1" Type="http://schemas.openxmlformats.org/officeDocument/2006/relationships/slideLayout" Target="../slideLayouts/slideLayout2.xml"/><Relationship Id="rId2" Type="http://schemas.openxmlformats.org/officeDocument/2006/relationships/image" Target="../media/image5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6.jpeg"/><Relationship Id="rId3" Type="http://schemas.openxmlformats.org/officeDocument/2006/relationships/image" Target="../media/image57.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8.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jp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5"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0.jpeg"/><Relationship Id="rId3" Type="http://schemas.openxmlformats.org/officeDocument/2006/relationships/image" Target="../media/image61.jpeg"/></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4" Type="http://schemas.openxmlformats.org/officeDocument/2006/relationships/image" Target="../media/image63.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44.xml.rels><?xml version="1.0" encoding="UTF-8" standalone="yes"?>
<Relationships xmlns="http://schemas.openxmlformats.org/package/2006/relationships"><Relationship Id="rId3" Type="http://schemas.openxmlformats.org/officeDocument/2006/relationships/image" Target="../media/image65.tiff"/><Relationship Id="rId4" Type="http://schemas.openxmlformats.org/officeDocument/2006/relationships/image" Target="../media/image66.tiff"/><Relationship Id="rId1" Type="http://schemas.openxmlformats.org/officeDocument/2006/relationships/slideLayout" Target="../slideLayouts/slideLayout6.xml"/><Relationship Id="rId2" Type="http://schemas.openxmlformats.org/officeDocument/2006/relationships/image" Target="../media/image6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tiff"/><Relationship Id="rId3" Type="http://schemas.openxmlformats.org/officeDocument/2006/relationships/image" Target="../media/image69.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0.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1.tiff"/><Relationship Id="rId3" Type="http://schemas.openxmlformats.org/officeDocument/2006/relationships/image" Target="../media/image72.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tiff"/></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jpeg"/><Relationship Id="rId7"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4.tiff"/><Relationship Id="rId3" Type="http://schemas.openxmlformats.org/officeDocument/2006/relationships/image" Target="../media/image75.tif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6.tiff"/><Relationship Id="rId3" Type="http://schemas.openxmlformats.org/officeDocument/2006/relationships/image" Target="../media/image77.tiff"/></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78.png"/><Relationship Id="rId9" Type="http://schemas.openxmlformats.org/officeDocument/2006/relationships/image" Target="../media/image79.jpeg"/><Relationship Id="rId10" Type="http://schemas.openxmlformats.org/officeDocument/2006/relationships/image" Target="../media/image80.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53.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3.jpg"/><Relationship Id="rId5" Type="http://schemas.openxmlformats.org/officeDocument/2006/relationships/image" Target="../media/image84.jpg"/><Relationship Id="rId6" Type="http://schemas.openxmlformats.org/officeDocument/2006/relationships/image" Target="../media/image85.jpg"/><Relationship Id="rId7" Type="http://schemas.openxmlformats.org/officeDocument/2006/relationships/image" Target="../media/image86.jpeg"/><Relationship Id="rId1" Type="http://schemas.openxmlformats.org/officeDocument/2006/relationships/slideLayout" Target="../slideLayouts/slideLayout2.xml"/><Relationship Id="rId2" Type="http://schemas.openxmlformats.org/officeDocument/2006/relationships/image" Target="../media/image81.png"/></Relationships>
</file>

<file path=ppt/slides/_rels/slide54.xml.rels><?xml version="1.0" encoding="UTF-8" standalone="yes"?>
<Relationships xmlns="http://schemas.openxmlformats.org/package/2006/relationships"><Relationship Id="rId3" Type="http://schemas.openxmlformats.org/officeDocument/2006/relationships/image" Target="../media/image88.jpeg"/><Relationship Id="rId4" Type="http://schemas.openxmlformats.org/officeDocument/2006/relationships/image" Target="../media/image89.png"/><Relationship Id="rId5" Type="http://schemas.openxmlformats.org/officeDocument/2006/relationships/image" Target="../media/image90.png"/><Relationship Id="rId6" Type="http://schemas.openxmlformats.org/officeDocument/2006/relationships/image" Target="../media/image91.png"/><Relationship Id="rId7" Type="http://schemas.openxmlformats.org/officeDocument/2006/relationships/image" Target="../media/image92.jpeg"/><Relationship Id="rId1" Type="http://schemas.openxmlformats.org/officeDocument/2006/relationships/slideLayout" Target="../slideLayouts/slideLayout2.xml"/><Relationship Id="rId2" Type="http://schemas.openxmlformats.org/officeDocument/2006/relationships/image" Target="../media/image87.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56.xml.rels><?xml version="1.0" encoding="UTF-8" standalone="yes"?>
<Relationships xmlns="http://schemas.openxmlformats.org/package/2006/relationships"><Relationship Id="rId3" Type="http://schemas.openxmlformats.org/officeDocument/2006/relationships/image" Target="../media/image88.jpeg"/><Relationship Id="rId4" Type="http://schemas.openxmlformats.org/officeDocument/2006/relationships/image" Target="../media/image89.png"/><Relationship Id="rId5" Type="http://schemas.openxmlformats.org/officeDocument/2006/relationships/image" Target="../media/image90.png"/><Relationship Id="rId6" Type="http://schemas.openxmlformats.org/officeDocument/2006/relationships/image" Target="../media/image91.png"/><Relationship Id="rId7" Type="http://schemas.openxmlformats.org/officeDocument/2006/relationships/image" Target="../media/image92.jpeg"/><Relationship Id="rId1" Type="http://schemas.openxmlformats.org/officeDocument/2006/relationships/slideLayout" Target="../slideLayouts/slideLayout2.xml"/><Relationship Id="rId2" Type="http://schemas.openxmlformats.org/officeDocument/2006/relationships/image" Target="../media/image87.jpeg"/></Relationships>
</file>

<file path=ppt/slides/_rels/slide57.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87.jpeg"/><Relationship Id="rId1" Type="http://schemas.openxmlformats.org/officeDocument/2006/relationships/slideLayout" Target="../slideLayouts/slideLayout4.xml"/><Relationship Id="rId2" Type="http://schemas.openxmlformats.org/officeDocument/2006/relationships/image" Target="../media/image9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88.jpeg"/></Relationships>
</file>

<file path=ppt/slides/_rels/slide59.xml.rels><?xml version="1.0" encoding="UTF-8" standalone="yes"?>
<Relationships xmlns="http://schemas.openxmlformats.org/package/2006/relationships"><Relationship Id="rId3" Type="http://schemas.openxmlformats.org/officeDocument/2006/relationships/image" Target="../media/image88.jpeg"/><Relationship Id="rId4" Type="http://schemas.openxmlformats.org/officeDocument/2006/relationships/image" Target="../media/image94.tiff"/><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96.jpg"/><Relationship Id="rId4" Type="http://schemas.openxmlformats.org/officeDocument/2006/relationships/image" Target="../media/image97.jpg"/><Relationship Id="rId5" Type="http://schemas.openxmlformats.org/officeDocument/2006/relationships/image" Target="../media/image98.jpeg"/><Relationship Id="rId6" Type="http://schemas.openxmlformats.org/officeDocument/2006/relationships/image" Target="../media/image99.png"/><Relationship Id="rId7" Type="http://schemas.openxmlformats.org/officeDocument/2006/relationships/image" Target="../media/image100.jpg"/><Relationship Id="rId1" Type="http://schemas.openxmlformats.org/officeDocument/2006/relationships/slideLayout" Target="../slideLayouts/slideLayout2.xml"/><Relationship Id="rId2" Type="http://schemas.openxmlformats.org/officeDocument/2006/relationships/image" Target="../media/image95.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1.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02.png"/></Relationships>
</file>

<file path=ppt/slides/_rels/slide64.xml.rels><?xml version="1.0" encoding="UTF-8" standalone="yes"?>
<Relationships xmlns="http://schemas.openxmlformats.org/package/2006/relationships"><Relationship Id="rId3" Type="http://schemas.openxmlformats.org/officeDocument/2006/relationships/image" Target="../media/image94.tiff"/><Relationship Id="rId4" Type="http://schemas.openxmlformats.org/officeDocument/2006/relationships/image" Target="../media/image102.png"/><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65.xml.rels><?xml version="1.0" encoding="UTF-8" standalone="yes"?>
<Relationships xmlns="http://schemas.openxmlformats.org/package/2006/relationships"><Relationship Id="rId3" Type="http://schemas.openxmlformats.org/officeDocument/2006/relationships/image" Target="../media/image104.jpeg"/><Relationship Id="rId4" Type="http://schemas.openxmlformats.org/officeDocument/2006/relationships/image" Target="../media/image105.jpeg"/><Relationship Id="rId5" Type="http://schemas.openxmlformats.org/officeDocument/2006/relationships/image" Target="../media/image106.jpeg"/><Relationship Id="rId6" Type="http://schemas.openxmlformats.org/officeDocument/2006/relationships/image" Target="../media/image107.jpeg"/><Relationship Id="rId7" Type="http://schemas.openxmlformats.org/officeDocument/2006/relationships/image" Target="../media/image108.jpeg"/><Relationship Id="rId8" Type="http://schemas.openxmlformats.org/officeDocument/2006/relationships/image" Target="../media/image109.jpeg"/><Relationship Id="rId1" Type="http://schemas.openxmlformats.org/officeDocument/2006/relationships/slideLayout" Target="../slideLayouts/slideLayout6.xml"/><Relationship Id="rId2" Type="http://schemas.openxmlformats.org/officeDocument/2006/relationships/image" Target="../media/image10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10.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0.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0.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1.tif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s>
</file>

<file path=ppt/slides/_rels/slide74.xml.rels><?xml version="1.0" encoding="UTF-8" standalone="yes"?>
<Relationships xmlns="http://schemas.openxmlformats.org/package/2006/relationships"><Relationship Id="rId3" Type="http://schemas.openxmlformats.org/officeDocument/2006/relationships/hyperlink" Target="http://www.flickr.com/photos/dilaudid/4954719152/sizes/m/" TargetMode="External"/><Relationship Id="rId4" Type="http://schemas.openxmlformats.org/officeDocument/2006/relationships/image" Target="../media/image113.jpeg"/><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4.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117.tiff"/><Relationship Id="rId4" Type="http://schemas.openxmlformats.org/officeDocument/2006/relationships/image" Target="../media/image118.tiff"/><Relationship Id="rId1" Type="http://schemas.openxmlformats.org/officeDocument/2006/relationships/slideLayout" Target="../slideLayouts/slideLayout16.xml"/><Relationship Id="rId2" Type="http://schemas.openxmlformats.org/officeDocument/2006/relationships/image" Target="../media/image116.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20.jpeg"/><Relationship Id="rId4" Type="http://schemas.openxmlformats.org/officeDocument/2006/relationships/image" Target="../media/image121.jpeg"/><Relationship Id="rId5" Type="http://schemas.openxmlformats.org/officeDocument/2006/relationships/image" Target="../media/image122.jpeg"/><Relationship Id="rId6" Type="http://schemas.openxmlformats.org/officeDocument/2006/relationships/image" Target="../media/image123.jpeg"/><Relationship Id="rId1" Type="http://schemas.openxmlformats.org/officeDocument/2006/relationships/slideLayout" Target="../slideLayouts/slideLayout6.xml"/><Relationship Id="rId2" Type="http://schemas.openxmlformats.org/officeDocument/2006/relationships/image" Target="../media/image119.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4.jp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5.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6.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7.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8.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9.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130.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8230824" cy="1540948"/>
          </a:xfrm>
        </p:spPr>
        <p:txBody>
          <a:bodyPr>
            <a:noAutofit/>
          </a:bodyPr>
          <a:lstStyle/>
          <a:p>
            <a:pPr algn="ctr"/>
            <a:r>
              <a:rPr lang="en-US" sz="3600" b="1"/>
              <a:t>Planning for Learning: </a:t>
            </a:r>
            <a:br>
              <a:rPr lang="en-US" sz="3600" b="1"/>
            </a:br>
            <a:r>
              <a:rPr lang="en-US" sz="3600" b="1"/>
              <a:t>Using the IPA as an Instructional Focus</a:t>
            </a:r>
            <a:r>
              <a:rPr lang="en-US" sz="3600"/>
              <a:t/>
            </a:r>
            <a:br>
              <a:rPr lang="en-US" sz="3600"/>
            </a:br>
            <a:endParaRPr lang="en-US" sz="3600"/>
          </a:p>
        </p:txBody>
      </p:sp>
      <p:sp>
        <p:nvSpPr>
          <p:cNvPr id="9" name="Text Placeholder 8"/>
          <p:cNvSpPr>
            <a:spLocks noGrp="1"/>
          </p:cNvSpPr>
          <p:nvPr>
            <p:ph type="body" sz="half" idx="2"/>
          </p:nvPr>
        </p:nvSpPr>
        <p:spPr>
          <a:xfrm>
            <a:off x="127563" y="5068753"/>
            <a:ext cx="8733101" cy="1789247"/>
          </a:xfrm>
        </p:spPr>
        <p:txBody>
          <a:bodyPr anchor="b">
            <a:normAutofit/>
          </a:bodyPr>
          <a:lstStyle/>
          <a:p>
            <a:r>
              <a:rPr lang="en-US" sz="2400"/>
              <a:t>Laura Terrill</a:t>
            </a:r>
          </a:p>
          <a:p>
            <a:r>
              <a:rPr lang="en-US" sz="2400"/>
              <a:t>August 2017</a:t>
            </a:r>
          </a:p>
        </p:txBody>
      </p:sp>
      <p:pic>
        <p:nvPicPr>
          <p:cNvPr id="6" name="Content Placeholder 3"/>
          <p:cNvPicPr>
            <a:picLocks noGrp="1" noChangeAspect="1"/>
          </p:cNvPicPr>
          <p:nvPr>
            <p:ph idx="4294967295"/>
          </p:nvPr>
        </p:nvPicPr>
        <p:blipFill rotWithShape="1">
          <a:blip r:embed="rId2"/>
          <a:srcRect t="4171" r="4657" b="9532"/>
          <a:stretch/>
        </p:blipFill>
        <p:spPr>
          <a:xfrm>
            <a:off x="2331224" y="1762506"/>
            <a:ext cx="4508500" cy="4371975"/>
          </a:xfrm>
          <a:prstGeom prst="rect">
            <a:avLst/>
          </a:prstGeom>
          <a:effectLst>
            <a:outerShdw blurRad="50800" dir="14400000">
              <a:srgbClr val="000000">
                <a:alpha val="40000"/>
              </a:srgbClr>
            </a:outerShdw>
          </a:effectLst>
        </p:spPr>
      </p:pic>
    </p:spTree>
    <p:extLst>
      <p:ext uri="{BB962C8B-B14F-4D97-AF65-F5344CB8AC3E}">
        <p14:creationId xmlns:p14="http://schemas.microsoft.com/office/powerpoint/2010/main" val="213134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a:t>
            </a:r>
          </a:p>
        </p:txBody>
      </p:sp>
      <p:pic>
        <p:nvPicPr>
          <p:cNvPr id="3" name="Picture 2"/>
          <p:cNvPicPr>
            <a:picLocks/>
          </p:cNvPicPr>
          <p:nvPr/>
        </p:nvPicPr>
        <p:blipFill rotWithShape="1">
          <a:blip r:embed="rId2">
            <a:extLst>
              <a:ext uri="{28A0092B-C50C-407E-A947-70E740481C1C}">
                <a14:useLocalDpi xmlns:a14="http://schemas.microsoft.com/office/drawing/2010/main" val="0"/>
              </a:ext>
            </a:extLst>
          </a:blip>
          <a:srcRect b="6267"/>
          <a:stretch/>
        </p:blipFill>
        <p:spPr>
          <a:xfrm>
            <a:off x="505345" y="2267806"/>
            <a:ext cx="3749040" cy="3505254"/>
          </a:xfrm>
          <a:prstGeom prst="rect">
            <a:avLst/>
          </a:prstGeom>
        </p:spPr>
      </p:pic>
      <p:sp>
        <p:nvSpPr>
          <p:cNvPr id="7" name="Content Placeholder 8"/>
          <p:cNvSpPr txBox="1">
            <a:spLocks/>
          </p:cNvSpPr>
          <p:nvPr/>
        </p:nvSpPr>
        <p:spPr>
          <a:xfrm>
            <a:off x="4617333" y="2317421"/>
            <a:ext cx="3884003" cy="3909383"/>
          </a:xfrm>
          <a:prstGeom prst="rect">
            <a:avLst/>
          </a:prstGeom>
          <a:ln>
            <a:solidFill>
              <a:schemeClr val="accent1"/>
            </a:solidFill>
          </a:ln>
        </p:spPr>
        <p:txBody>
          <a:bodyPr vert="horz">
            <a:normAutofit fontScale="92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Based on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Practiced</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Familiar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a:ln>
                  <a:noFill/>
                </a:ln>
                <a:solidFill>
                  <a:schemeClr val="tx1"/>
                </a:solidFill>
                <a:effectLst/>
                <a:uLnTx/>
                <a:uFillTx/>
                <a:latin typeface="+mn-lt"/>
                <a:ea typeface="+mn-ea"/>
                <a:cs typeface="+mn-cs"/>
              </a:rPr>
              <a:t>Learners practice the functions and related structures, vocabulary through a variety of tasks to get ready for the final performance assessment tasks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a:ln>
                <a:noFill/>
              </a:ln>
              <a:solidFill>
                <a:schemeClr val="tx1"/>
              </a:solidFill>
              <a:effectLst/>
              <a:uLnTx/>
              <a:uFillTx/>
              <a:latin typeface="+mn-lt"/>
              <a:ea typeface="+mn-ea"/>
              <a:cs typeface="+mn-cs"/>
            </a:endParaRPr>
          </a:p>
        </p:txBody>
      </p:sp>
      <p:sp>
        <p:nvSpPr>
          <p:cNvPr id="9" name="Text Placeholder 7"/>
          <p:cNvSpPr txBox="1">
            <a:spLocks/>
          </p:cNvSpPr>
          <p:nvPr/>
        </p:nvSpPr>
        <p:spPr>
          <a:xfrm>
            <a:off x="4617332" y="1741157"/>
            <a:ext cx="3892393"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a:ln>
                  <a:noFill/>
                </a:ln>
                <a:solidFill>
                  <a:srgbClr val="FFFFFF"/>
                </a:solidFill>
                <a:effectLst/>
                <a:uLnTx/>
                <a:uFillTx/>
                <a:latin typeface="+mn-lt"/>
                <a:ea typeface="+mn-ea"/>
                <a:cs typeface="+mn-cs"/>
              </a:rPr>
              <a:t>Performance</a:t>
            </a:r>
            <a:r>
              <a:rPr kumimoji="0" lang="en-US" sz="2000" b="1" i="0" u="none" strike="noStrike" kern="1200" cap="none" spc="0" normalizeH="0" baseline="0" noProof="0">
                <a:ln>
                  <a:noFill/>
                </a:ln>
                <a:solidFill>
                  <a:srgbClr val="FFFFFF"/>
                </a:solidFill>
                <a:effectLst/>
                <a:uLnTx/>
                <a:uFillTx/>
                <a:latin typeface="+mn-lt"/>
                <a:ea typeface="+mn-ea"/>
                <a:cs typeface="+mn-cs"/>
              </a:rPr>
              <a:t>	</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10</a:t>
            </a:fld>
            <a:endParaRPr lang="en-US"/>
          </a:p>
        </p:txBody>
      </p:sp>
    </p:spTree>
    <p:extLst>
      <p:ext uri="{BB962C8B-B14F-4D97-AF65-F5344CB8AC3E}">
        <p14:creationId xmlns:p14="http://schemas.microsoft.com/office/powerpoint/2010/main" val="206322098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61950" y="167424"/>
            <a:ext cx="7956860" cy="851630"/>
          </a:xfrm>
          <a:solidFill>
            <a:schemeClr val="accent1"/>
          </a:solidFill>
        </p:spPr>
        <p:txBody>
          <a:bodyPr>
            <a:normAutofit/>
          </a:bodyPr>
          <a:lstStyle/>
          <a:p>
            <a:r>
              <a:rPr lang="en-US">
                <a:solidFill>
                  <a:schemeClr val="tx1"/>
                </a:solidFill>
              </a:rPr>
              <a:t>Supporting Details</a:t>
            </a:r>
          </a:p>
        </p:txBody>
      </p:sp>
      <p:sp>
        <p:nvSpPr>
          <p:cNvPr id="8" name="Content Placeholder 7"/>
          <p:cNvSpPr>
            <a:spLocks noGrp="1"/>
          </p:cNvSpPr>
          <p:nvPr>
            <p:ph sz="quarter" idx="1"/>
          </p:nvPr>
        </p:nvSpPr>
        <p:spPr>
          <a:xfrm>
            <a:off x="361950" y="1111153"/>
            <a:ext cx="8688967" cy="729396"/>
          </a:xfrm>
        </p:spPr>
        <p:txBody>
          <a:bodyPr anchor="t">
            <a:noAutofit/>
          </a:bodyPr>
          <a:lstStyle/>
          <a:p>
            <a:pPr marL="0" indent="0">
              <a:buNone/>
            </a:pPr>
            <a:r>
              <a:rPr lang="en-US" sz="2000" b="1">
                <a:solidFill>
                  <a:schemeClr val="accent6"/>
                </a:solidFill>
              </a:rPr>
              <a:t>Indicate if a detail is true, false or not mentioned in the article. Copy the information in Spanish that is given for each detail that is true or false.    </a:t>
            </a:r>
          </a:p>
          <a:p>
            <a:pPr marL="0" indent="0">
              <a:buNone/>
            </a:pPr>
            <a:endParaRPr lang="en-US" sz="2000">
              <a:solidFill>
                <a:schemeClr val="accent6"/>
              </a:solidFill>
            </a:endParaRPr>
          </a:p>
          <a:p>
            <a:pPr>
              <a:spcBef>
                <a:spcPts val="100"/>
              </a:spcBef>
              <a:buNone/>
            </a:pPr>
            <a:r>
              <a:rPr lang="en-US" sz="1800"/>
              <a:t>	</a:t>
            </a:r>
            <a:endParaRPr lang="en-US" sz="2000"/>
          </a:p>
        </p:txBody>
      </p:sp>
      <p:graphicFrame>
        <p:nvGraphicFramePr>
          <p:cNvPr id="9" name="Table 8"/>
          <p:cNvGraphicFramePr>
            <a:graphicFrameLocks noGrp="1"/>
          </p:cNvGraphicFramePr>
          <p:nvPr>
            <p:extLst/>
          </p:nvPr>
        </p:nvGraphicFramePr>
        <p:xfrm>
          <a:off x="361950" y="2039911"/>
          <a:ext cx="8372349" cy="4114800"/>
        </p:xfrm>
        <a:graphic>
          <a:graphicData uri="http://schemas.openxmlformats.org/drawingml/2006/table">
            <a:tbl>
              <a:tblPr firstRow="1" bandRow="1">
                <a:tableStyleId>{69CF1AB2-1976-4502-BF36-3FF5EA218861}</a:tableStyleId>
              </a:tblPr>
              <a:tblGrid>
                <a:gridCol w="1790235"/>
                <a:gridCol w="735981"/>
                <a:gridCol w="5846133"/>
              </a:tblGrid>
              <a:tr h="4191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all supporting details in the text and accurately provides information from the text to support these details.</a:t>
                      </a:r>
                    </a:p>
                  </a:txBody>
                  <a:tcPr marL="68580" marR="68580" marT="0" marB="0"/>
                </a:tc>
              </a:tr>
              <a:tr h="4216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majority of supporting details in the text and provides information from the text to support some of these details.</a:t>
                      </a:r>
                    </a:p>
                  </a:txBody>
                  <a:tcPr marL="68580" marR="68580" marT="0" marB="0"/>
                </a:tc>
              </a:tr>
              <a:tr h="405282">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half of the supporting details in the text and may provide limited information from the text to support these details. </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 few supporting details in the text but may be unable to provide information from the text to explain these details.</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Incorrectly identifies most details and is not able to provide accurate information for those details.</a:t>
                      </a:r>
                    </a:p>
                  </a:txBody>
                  <a:tcPr marL="68580" marR="68580" marT="0" marB="0"/>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3" name="Slide Number Placeholder 2"/>
          <p:cNvSpPr>
            <a:spLocks noGrp="1"/>
          </p:cNvSpPr>
          <p:nvPr>
            <p:ph type="sldNum" sz="quarter" idx="12"/>
          </p:nvPr>
        </p:nvSpPr>
        <p:spPr/>
        <p:txBody>
          <a:bodyPr/>
          <a:lstStyle/>
          <a:p>
            <a:fld id="{74C2F60E-34D8-DD42-93FD-7BD7AE432328}" type="slidenum">
              <a:rPr lang="en-US"/>
              <a:pPr/>
              <a:t>100</a:t>
            </a:fld>
            <a:endParaRPr lang="en-US" dirty="0"/>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8936299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17744"/>
            <a:ext cx="8153400" cy="990600"/>
          </a:xfrm>
          <a:solidFill>
            <a:schemeClr val="accent1"/>
          </a:solidFill>
        </p:spPr>
        <p:txBody>
          <a:bodyPr>
            <a:normAutofit/>
          </a:bodyPr>
          <a:lstStyle/>
          <a:p>
            <a:r>
              <a:rPr lang="en-US">
                <a:solidFill>
                  <a:schemeClr val="tx1"/>
                </a:solidFill>
              </a:rPr>
              <a:t>Guessing Meaning from Context</a:t>
            </a:r>
          </a:p>
        </p:txBody>
      </p:sp>
      <p:sp>
        <p:nvSpPr>
          <p:cNvPr id="8" name="Content Placeholder 7"/>
          <p:cNvSpPr>
            <a:spLocks noGrp="1"/>
          </p:cNvSpPr>
          <p:nvPr>
            <p:ph sz="quarter" idx="1"/>
          </p:nvPr>
        </p:nvSpPr>
        <p:spPr>
          <a:xfrm>
            <a:off x="682497" y="1208344"/>
            <a:ext cx="7718552" cy="2521902"/>
          </a:xfrm>
        </p:spPr>
        <p:txBody>
          <a:bodyPr anchor="t">
            <a:noAutofit/>
          </a:bodyPr>
          <a:lstStyle/>
          <a:p>
            <a:pPr marL="0" indent="0">
              <a:buNone/>
            </a:pPr>
            <a:r>
              <a:rPr lang="en-US" sz="2400">
                <a:solidFill>
                  <a:schemeClr val="accent6"/>
                </a:solidFill>
              </a:rPr>
              <a:t>Based on this text, write what the following words/ expressions probably mean. Give your answer in English. </a:t>
            </a:r>
          </a:p>
          <a:p>
            <a:pPr marL="0" indent="0">
              <a:buNone/>
            </a:pPr>
            <a:r>
              <a:rPr lang="en-US" sz="2400">
                <a:solidFill>
                  <a:schemeClr val="tx1"/>
                </a:solidFill>
              </a:rPr>
              <a:t>	</a:t>
            </a:r>
            <a:r>
              <a:rPr lang="en-US" sz="2000">
                <a:solidFill>
                  <a:schemeClr val="tx1"/>
                </a:solidFill>
              </a:rPr>
              <a:t>1. la gratificación </a:t>
            </a:r>
            <a:r>
              <a:rPr lang="en-US" sz="2000" b="1">
                <a:solidFill>
                  <a:schemeClr val="accent6"/>
                </a:solidFill>
              </a:rPr>
              <a:t>deriva</a:t>
            </a:r>
            <a:r>
              <a:rPr lang="en-US" sz="2000" b="1">
                <a:solidFill>
                  <a:schemeClr val="tx1"/>
                </a:solidFill>
              </a:rPr>
              <a:t>	 	</a:t>
            </a:r>
            <a:r>
              <a:rPr lang="en-US" sz="2000">
                <a:solidFill>
                  <a:schemeClr val="tx1"/>
                </a:solidFill>
              </a:rPr>
              <a:t>4. tener un </a:t>
            </a:r>
            <a:r>
              <a:rPr lang="en-US" sz="2000" b="1">
                <a:solidFill>
                  <a:schemeClr val="accent6"/>
                </a:solidFill>
              </a:rPr>
              <a:t>exceso</a:t>
            </a:r>
            <a:r>
              <a:rPr lang="en-US" sz="2000">
                <a:solidFill>
                  <a:schemeClr val="accent6"/>
                </a:solidFill>
              </a:rPr>
              <a:t> </a:t>
            </a:r>
            <a:endParaRPr lang="en-US" sz="2000" b="1">
              <a:solidFill>
                <a:schemeClr val="accent6"/>
              </a:solidFill>
            </a:endParaRPr>
          </a:p>
          <a:p>
            <a:pPr marL="0" indent="0">
              <a:buNone/>
            </a:pPr>
            <a:r>
              <a:rPr lang="en-US" sz="2000" b="1">
                <a:solidFill>
                  <a:schemeClr val="tx1"/>
                </a:solidFill>
              </a:rPr>
              <a:t>	</a:t>
            </a:r>
            <a:r>
              <a:rPr lang="en-US" sz="2000">
                <a:solidFill>
                  <a:schemeClr val="tx1"/>
                </a:solidFill>
              </a:rPr>
              <a:t>2. un </a:t>
            </a:r>
            <a:r>
              <a:rPr lang="en-US" sz="2000" b="1">
                <a:solidFill>
                  <a:schemeClr val="accent6"/>
                </a:solidFill>
              </a:rPr>
              <a:t>pensamiento</a:t>
            </a:r>
            <a:r>
              <a:rPr lang="en-US" sz="2000">
                <a:solidFill>
                  <a:schemeClr val="tx1"/>
                </a:solidFill>
              </a:rPr>
              <a:t> irracional	5. generar </a:t>
            </a:r>
            <a:r>
              <a:rPr lang="en-US" sz="2000" b="1">
                <a:solidFill>
                  <a:schemeClr val="accent6"/>
                </a:solidFill>
              </a:rPr>
              <a:t>deudas</a:t>
            </a:r>
          </a:p>
          <a:p>
            <a:pPr marL="0" indent="0">
              <a:buNone/>
            </a:pPr>
            <a:r>
              <a:rPr lang="en-US" sz="2000" b="1">
                <a:solidFill>
                  <a:schemeClr val="tx1"/>
                </a:solidFill>
              </a:rPr>
              <a:t>	</a:t>
            </a:r>
            <a:r>
              <a:rPr lang="en-US" sz="2000">
                <a:solidFill>
                  <a:schemeClr val="tx1"/>
                </a:solidFill>
              </a:rPr>
              <a:t>3. </a:t>
            </a:r>
            <a:r>
              <a:rPr lang="en-US" sz="2000" b="1">
                <a:solidFill>
                  <a:schemeClr val="tx1"/>
                </a:solidFill>
              </a:rPr>
              <a:t>la </a:t>
            </a:r>
            <a:r>
              <a:rPr lang="en-US" sz="2000" b="1">
                <a:solidFill>
                  <a:schemeClr val="accent6"/>
                </a:solidFill>
              </a:rPr>
              <a:t>falta</a:t>
            </a:r>
            <a:r>
              <a:rPr lang="en-US" sz="2000" b="1">
                <a:solidFill>
                  <a:schemeClr val="tx1"/>
                </a:solidFill>
              </a:rPr>
              <a:t> </a:t>
            </a:r>
            <a:r>
              <a:rPr lang="en-US" sz="2000">
                <a:solidFill>
                  <a:schemeClr val="tx1"/>
                </a:solidFill>
              </a:rPr>
              <a:t>de autoestima</a:t>
            </a:r>
            <a:r>
              <a:rPr lang="en-US" sz="2000" b="1">
                <a:solidFill>
                  <a:schemeClr val="tx1"/>
                </a:solidFill>
              </a:rPr>
              <a:t>	</a:t>
            </a:r>
            <a:r>
              <a:rPr lang="en-US" sz="2000">
                <a:solidFill>
                  <a:schemeClr val="tx1"/>
                </a:solidFill>
              </a:rPr>
              <a:t>	6. </a:t>
            </a:r>
            <a:r>
              <a:rPr lang="en-US" sz="2000" b="1">
                <a:solidFill>
                  <a:schemeClr val="accent6"/>
                </a:solidFill>
              </a:rPr>
              <a:t>soportar</a:t>
            </a:r>
            <a:r>
              <a:rPr lang="en-US" sz="2000">
                <a:solidFill>
                  <a:schemeClr val="tx1"/>
                </a:solidFill>
              </a:rPr>
              <a:t> frustraciones </a:t>
            </a:r>
            <a:endParaRPr lang="en-US" sz="2000" b="1">
              <a:solidFill>
                <a:schemeClr val="tx1"/>
              </a:solidFill>
            </a:endParaRPr>
          </a:p>
        </p:txBody>
      </p:sp>
      <p:graphicFrame>
        <p:nvGraphicFramePr>
          <p:cNvPr id="9" name="Table 8"/>
          <p:cNvGraphicFramePr>
            <a:graphicFrameLocks noGrp="1"/>
          </p:cNvGraphicFramePr>
          <p:nvPr>
            <p:extLst/>
          </p:nvPr>
        </p:nvGraphicFramePr>
        <p:xfrm>
          <a:off x="122664" y="3260923"/>
          <a:ext cx="8899714" cy="3210811"/>
        </p:xfrm>
        <a:graphic>
          <a:graphicData uri="http://schemas.openxmlformats.org/drawingml/2006/table">
            <a:tbl>
              <a:tblPr firstRow="1" bandRow="1">
                <a:tableStyleId>{69CF1AB2-1976-4502-BF36-3FF5EA218861}</a:tableStyleId>
              </a:tblPr>
              <a:tblGrid>
                <a:gridCol w="1561171"/>
                <a:gridCol w="713678"/>
                <a:gridCol w="6624865"/>
              </a:tblGrid>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all unfamiliar words and phrases in the text.  Inferences are accurate.</a:t>
                      </a:r>
                    </a:p>
                  </a:txBody>
                  <a:tcPr marL="68580" marR="68580" marT="0" marB="0" anchor="ctr"/>
                </a:tc>
              </a:tr>
              <a:tr h="552359">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more than half of unfamiliar words and phrases in the text.  The inferences are plausible although some may not be accurate.</a:t>
                      </a:r>
                    </a:p>
                  </a:txBody>
                  <a:tcPr marL="68580" marR="68580" marT="0" marB="0" anchor="ctr"/>
                </a:tc>
              </a:tr>
              <a:tr h="446049">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half of unfamiliar words and phrases in the text.  The inferences are plausible although many are not accurate.</a:t>
                      </a:r>
                    </a:p>
                  </a:txBody>
                  <a:tcPr marL="68580" marR="68580" marT="0" marB="0" anchor="ctr"/>
                </a:tc>
              </a:tr>
              <a:tr h="515930">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less than  half of unfamiliar words and phrases in the text.  The  inferences are plausible although many are not accurate.</a:t>
                      </a:r>
                    </a:p>
                  </a:txBody>
                  <a:tcPr marL="68580" marR="68580" marT="0" marB="0" anchor="ctr"/>
                </a:tc>
              </a:tr>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Attempts to infer meaning but inferences are not plausible or are not in the context of the text. </a:t>
                      </a:r>
                    </a:p>
                  </a:txBody>
                  <a:tcPr marL="68580" marR="68580" marT="0" marB="0" anchor="ctr"/>
                </a:tc>
              </a:tr>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Inferences of meaning of unfamiliar words and phrases are largely inaccurate or lacking.</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101</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4603707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Inferences</a:t>
            </a:r>
          </a:p>
        </p:txBody>
      </p:sp>
      <p:sp>
        <p:nvSpPr>
          <p:cNvPr id="8" name="Content Placeholder 7"/>
          <p:cNvSpPr>
            <a:spLocks noGrp="1"/>
          </p:cNvSpPr>
          <p:nvPr>
            <p:ph sz="quarter" idx="1"/>
          </p:nvPr>
        </p:nvSpPr>
        <p:spPr>
          <a:xfrm>
            <a:off x="574548" y="1516698"/>
            <a:ext cx="7677354" cy="1181897"/>
          </a:xfrm>
        </p:spPr>
        <p:txBody>
          <a:bodyPr anchor="t">
            <a:noAutofit/>
          </a:bodyPr>
          <a:lstStyle/>
          <a:p>
            <a:pPr marL="0" indent="0">
              <a:buNone/>
            </a:pPr>
            <a:r>
              <a:rPr lang="en-US" sz="2400">
                <a:solidFill>
                  <a:schemeClr val="accent6"/>
                </a:solidFill>
              </a:rPr>
              <a:t>Is the author critical of or understanding of the shoppers he describes in the article? Support your answer with evidence from the text. Give your answer in English. </a:t>
            </a:r>
          </a:p>
          <a:p>
            <a:pPr>
              <a:buNone/>
            </a:pPr>
            <a:r>
              <a:rPr lang="en-US" sz="2400" b="1">
                <a:solidFill>
                  <a:schemeClr val="accent6"/>
                </a:solidFill>
              </a:rPr>
              <a:t> </a:t>
            </a:r>
            <a:endParaRPr lang="en-US" sz="2400">
              <a:solidFill>
                <a:schemeClr val="accent6"/>
              </a:solidFill>
            </a:endParaRPr>
          </a:p>
        </p:txBody>
      </p:sp>
      <p:graphicFrame>
        <p:nvGraphicFramePr>
          <p:cNvPr id="9" name="Table 8"/>
          <p:cNvGraphicFramePr>
            <a:graphicFrameLocks noGrp="1"/>
          </p:cNvGraphicFramePr>
          <p:nvPr>
            <p:extLst/>
          </p:nvPr>
        </p:nvGraphicFramePr>
        <p:xfrm>
          <a:off x="355599" y="2789978"/>
          <a:ext cx="8372349" cy="3291840"/>
        </p:xfrm>
        <a:graphic>
          <a:graphicData uri="http://schemas.openxmlformats.org/drawingml/2006/table">
            <a:tbl>
              <a:tblPr firstRow="1" bandRow="1">
                <a:tableStyleId>{69CF1AB2-1976-4502-BF36-3FF5EA218861}</a:tableStyleId>
              </a:tblPr>
              <a:tblGrid>
                <a:gridCol w="1707377"/>
                <a:gridCol w="780585"/>
                <a:gridCol w="5884387"/>
              </a:tblGrid>
              <a:tr h="4191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Infers and interprets the text’s meaning using clear evidence from the text. </a:t>
                      </a:r>
                    </a:p>
                  </a:txBody>
                  <a:tcPr marL="68580" marR="68580" marT="0" marB="0"/>
                </a:tc>
              </a:tr>
              <a:tr h="4216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Infers and interprets the text’s meaning in a partially complete and/or partially plausible  manner. </a:t>
                      </a:r>
                    </a:p>
                  </a:txBody>
                  <a:tcPr marL="68580" marR="68580" marT="0" marB="0"/>
                </a:tc>
              </a:tr>
              <a:tr h="405282">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Makes a few plausible inferences regarding the text’s meaning.</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Inferences and interpretations of the text’s meaning are incomplete and/or not supported by evidence from the text.</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Inferences are made, but they are random guesses not supported by the text. </a:t>
                      </a:r>
                    </a:p>
                  </a:txBody>
                  <a:tcPr marL="68580" marR="68580" marT="0" marB="0"/>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102</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5589273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Cultural Perspectives</a:t>
            </a:r>
          </a:p>
        </p:txBody>
      </p:sp>
      <p:sp>
        <p:nvSpPr>
          <p:cNvPr id="8" name="Content Placeholder 7"/>
          <p:cNvSpPr>
            <a:spLocks noGrp="1"/>
          </p:cNvSpPr>
          <p:nvPr>
            <p:ph sz="quarter" idx="1"/>
          </p:nvPr>
        </p:nvSpPr>
        <p:spPr>
          <a:xfrm>
            <a:off x="574548" y="1311299"/>
            <a:ext cx="7733111" cy="1527585"/>
          </a:xfrm>
        </p:spPr>
        <p:txBody>
          <a:bodyPr anchor="t">
            <a:noAutofit/>
          </a:bodyPr>
          <a:lstStyle/>
          <a:p>
            <a:pPr marL="0" indent="0">
              <a:buNone/>
            </a:pPr>
            <a:r>
              <a:rPr lang="en-US" sz="2400">
                <a:solidFill>
                  <a:schemeClr val="accent6"/>
                </a:solidFill>
              </a:rPr>
              <a:t>What have you learned about the target language culture from this article? Would this article have been different if it had been written for a US audience? Give your answer in English. </a:t>
            </a:r>
          </a:p>
          <a:p>
            <a:pPr>
              <a:buNone/>
            </a:pPr>
            <a:r>
              <a:rPr lang="en-US" sz="2400" b="1">
                <a:solidFill>
                  <a:srgbClr val="FF0000"/>
                </a:solidFill>
              </a:rPr>
              <a:t> </a:t>
            </a:r>
            <a:endParaRPr lang="en-US" sz="2400"/>
          </a:p>
        </p:txBody>
      </p:sp>
      <p:graphicFrame>
        <p:nvGraphicFramePr>
          <p:cNvPr id="9" name="Table 8"/>
          <p:cNvGraphicFramePr>
            <a:graphicFrameLocks noGrp="1"/>
          </p:cNvGraphicFramePr>
          <p:nvPr>
            <p:extLst/>
          </p:nvPr>
        </p:nvGraphicFramePr>
        <p:xfrm>
          <a:off x="212542" y="2838884"/>
          <a:ext cx="8877411" cy="3604605"/>
        </p:xfrm>
        <a:graphic>
          <a:graphicData uri="http://schemas.openxmlformats.org/drawingml/2006/table">
            <a:tbl>
              <a:tblPr firstRow="1" bandRow="1">
                <a:tableStyleId>{69CF1AB2-1976-4502-BF36-3FF5EA218861}</a:tableStyleId>
              </a:tblPr>
              <a:tblGrid>
                <a:gridCol w="1716619"/>
                <a:gridCol w="646771"/>
                <a:gridCol w="6514021"/>
              </a:tblGrid>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cultural perspectives/norms accurately.  Provides a detailed connection of cultural products/practices to perspectives.</a:t>
                      </a:r>
                    </a:p>
                  </a:txBody>
                  <a:tcPr marL="68580" marR="68580" marT="0" marB="0"/>
                </a:tc>
              </a:tr>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cultural perspectives/norms accurately.  Connects cultural products/practices to perspectives.</a:t>
                      </a:r>
                    </a:p>
                  </a:txBody>
                  <a:tcPr marL="68580" marR="68580" marT="0" marB="0"/>
                </a:tc>
              </a:tr>
              <a:tr h="587085">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cultural perspectives/norms accurately.  Provides a minimal connection of cultural products/practices to perspectives.</a:t>
                      </a:r>
                    </a:p>
                  </a:txBody>
                  <a:tcPr marL="68580" marR="68580" marT="0" marB="0"/>
                </a:tc>
              </a:tr>
              <a:tr h="73152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Identification of cultural perspectives/norms is mostly superficial or lacking And/or connection of cultural practices/products to perspectives is superficial or lacking.</a:t>
                      </a:r>
                    </a:p>
                  </a:txBody>
                  <a:tcPr marL="68580" marR="68580" marT="0" marB="0"/>
                </a:tc>
              </a:tr>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Cultural statements are made, but no connection is made between practices, products and perspectives. </a:t>
                      </a:r>
                    </a:p>
                  </a:txBody>
                  <a:tcPr marL="68580" marR="68580" marT="0" marB="0"/>
                </a:tc>
              </a:tr>
              <a:tr h="430121">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103</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4377996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975" y="-149224"/>
            <a:ext cx="7886700" cy="1325563"/>
          </a:xfrm>
        </p:spPr>
        <p:txBody>
          <a:bodyPr/>
          <a:lstStyle/>
          <a:p>
            <a:r>
              <a:rPr lang="en-US"/>
              <a:t>Spanish Listening</a:t>
            </a:r>
          </a:p>
        </p:txBody>
      </p:sp>
      <p:sp>
        <p:nvSpPr>
          <p:cNvPr id="3" name="Content Placeholder 2"/>
          <p:cNvSpPr>
            <a:spLocks noGrp="1"/>
          </p:cNvSpPr>
          <p:nvPr>
            <p:ph idx="1"/>
          </p:nvPr>
        </p:nvSpPr>
        <p:spPr>
          <a:xfrm>
            <a:off x="522975" y="928687"/>
            <a:ext cx="7563750" cy="800102"/>
          </a:xfrm>
        </p:spPr>
        <p:txBody>
          <a:bodyPr>
            <a:normAutofit/>
          </a:bodyPr>
          <a:lstStyle/>
          <a:p>
            <a:pPr marL="0" indent="0">
              <a:buNone/>
            </a:pPr>
            <a:r>
              <a:rPr lang="en-US">
                <a:hlinkClick r:id="rId2"/>
              </a:rPr>
              <a:t>¿Fuiste a una escuela pública o privada?</a:t>
            </a:r>
            <a:endParaRPr lang="en-US"/>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104</a:t>
            </a:fld>
            <a:endParaRPr lang="en-US" dirty="0"/>
          </a:p>
        </p:txBody>
      </p:sp>
      <p:sp>
        <p:nvSpPr>
          <p:cNvPr id="6" name="TextBox 5"/>
          <p:cNvSpPr txBox="1"/>
          <p:nvPr/>
        </p:nvSpPr>
        <p:spPr>
          <a:xfrm>
            <a:off x="680137" y="1728789"/>
            <a:ext cx="7535176" cy="4524315"/>
          </a:xfrm>
          <a:prstGeom prst="rect">
            <a:avLst/>
          </a:prstGeom>
          <a:noFill/>
        </p:spPr>
        <p:txBody>
          <a:bodyPr wrap="square" rtlCol="0">
            <a:spAutoFit/>
          </a:bodyPr>
          <a:lstStyle/>
          <a:p>
            <a:r>
              <a:rPr lang="en-US" sz="2400"/>
              <a:t>Check all that apply. </a:t>
            </a:r>
          </a:p>
          <a:p>
            <a:r>
              <a:rPr lang="en-US" sz="2400"/>
              <a:t>____ 1. Sorie goes to a public school.</a:t>
            </a:r>
          </a:p>
          <a:p>
            <a:r>
              <a:rPr lang="en-US" sz="2400"/>
              <a:t>____ 2. Sorie goes to a private school. </a:t>
            </a:r>
          </a:p>
          <a:p>
            <a:r>
              <a:rPr lang="en-US" sz="2400"/>
              <a:t>____ 3. She likes both public and private schools.</a:t>
            </a:r>
          </a:p>
          <a:p>
            <a:r>
              <a:rPr lang="en-US" sz="2400"/>
              <a:t>____ 4. She got a good education. </a:t>
            </a:r>
          </a:p>
          <a:p>
            <a:r>
              <a:rPr lang="en-US" sz="2400"/>
              <a:t>____ 5. She was not able to study English. </a:t>
            </a:r>
          </a:p>
          <a:p>
            <a:r>
              <a:rPr lang="en-US" sz="2400"/>
              <a:t>____ 6. Her school is strict. </a:t>
            </a:r>
          </a:p>
          <a:p>
            <a:r>
              <a:rPr lang="en-US" sz="2400"/>
              <a:t>____ 7. She was not required to wear uniforms. </a:t>
            </a:r>
          </a:p>
          <a:p>
            <a:r>
              <a:rPr lang="en-US" sz="2400"/>
              <a:t>____ 8. She did have to do a lot of homework. </a:t>
            </a:r>
          </a:p>
          <a:p>
            <a:r>
              <a:rPr lang="en-US" sz="2400"/>
              <a:t>Explain how you and Sorie are similar and different with regard to going to school. Write at least 2 statements in Spanish. </a:t>
            </a:r>
          </a:p>
        </p:txBody>
      </p:sp>
    </p:spTree>
    <p:extLst>
      <p:ext uri="{BB962C8B-B14F-4D97-AF65-F5344CB8AC3E}">
        <p14:creationId xmlns:p14="http://schemas.microsoft.com/office/powerpoint/2010/main" val="138366342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55600" y="462776"/>
            <a:ext cx="8153400" cy="990600"/>
          </a:xfrm>
          <a:solidFill>
            <a:schemeClr val="accent1"/>
          </a:solidFill>
        </p:spPr>
        <p:txBody>
          <a:bodyPr>
            <a:normAutofit/>
          </a:bodyPr>
          <a:lstStyle/>
          <a:p>
            <a:r>
              <a:rPr lang="en-US">
                <a:solidFill>
                  <a:schemeClr val="tx1"/>
                </a:solidFill>
              </a:rPr>
              <a:t>Key Word Recognition</a:t>
            </a:r>
          </a:p>
        </p:txBody>
      </p:sp>
      <p:graphicFrame>
        <p:nvGraphicFramePr>
          <p:cNvPr id="9" name="Table 8"/>
          <p:cNvGraphicFramePr>
            <a:graphicFrameLocks noGrp="1"/>
          </p:cNvGraphicFramePr>
          <p:nvPr>
            <p:extLst/>
          </p:nvPr>
        </p:nvGraphicFramePr>
        <p:xfrm>
          <a:off x="355600" y="2146392"/>
          <a:ext cx="8372349" cy="3340100"/>
        </p:xfrm>
        <a:graphic>
          <a:graphicData uri="http://schemas.openxmlformats.org/drawingml/2006/table">
            <a:tbl>
              <a:tblPr firstRow="1" bandRow="1">
                <a:tableStyleId>{69CF1AB2-1976-4502-BF36-3FF5EA218861}</a:tableStyleId>
              </a:tblPr>
              <a:tblGrid>
                <a:gridCol w="2019610"/>
                <a:gridCol w="936702"/>
                <a:gridCol w="5416037"/>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all key words/ideas appropriately within context of the text.</a:t>
                      </a:r>
                    </a:p>
                  </a:txBody>
                  <a:tcPr marL="68580" marR="68580" marT="0" marB="0"/>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majority of key words/ideas appropriately within context of the text.</a:t>
                      </a:r>
                    </a:p>
                  </a:txBody>
                  <a:tcPr marL="68580" marR="68580" marT="0" marB="0"/>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half of key words/ideas appropriately within the context of the text.</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fewer than half of key words/ideas appropriately within the context of the text.</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understand the key ideas appropriately within the context of the text.</a:t>
                      </a:r>
                    </a:p>
                  </a:txBody>
                  <a:tcPr marL="68580" marR="68580" marT="0" marB="0"/>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identify any of the words/ideas appropriately within the context of the text or does not respond. </a:t>
                      </a:r>
                    </a:p>
                  </a:txBody>
                  <a:tcPr marL="68580" marR="68580" marT="0" marB="0"/>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105</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073699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783693"/>
          </a:xfrm>
          <a:solidFill>
            <a:schemeClr val="accent1"/>
          </a:solidFill>
        </p:spPr>
        <p:txBody>
          <a:bodyPr/>
          <a:lstStyle/>
          <a:p>
            <a:r>
              <a:rPr lang="en-US" dirty="0" smtClean="0">
                <a:solidFill>
                  <a:schemeClr val="tx1"/>
                </a:solidFill>
              </a:rPr>
              <a:t> Interpersonal Mode</a:t>
            </a:r>
            <a:endParaRPr lang="en-US" dirty="0">
              <a:solidFill>
                <a:schemeClr val="tx1"/>
              </a:solidFill>
            </a:endParaRPr>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rcRect l="-40678" r="-40678"/>
          <a:stretch>
            <a:fillRect/>
          </a:stretch>
        </p:blipFill>
        <p:spPr>
          <a:xfrm>
            <a:off x="2381250" y="2117725"/>
            <a:ext cx="8153400" cy="4495800"/>
          </a:xfrm>
        </p:spPr>
      </p:pic>
      <p:pic>
        <p:nvPicPr>
          <p:cNvPr id="8" name="Picture 7"/>
          <p:cNvPicPr>
            <a:picLocks/>
          </p:cNvPicPr>
          <p:nvPr/>
        </p:nvPicPr>
        <p:blipFill>
          <a:blip r:embed="rId3">
            <a:extLst>
              <a:ext uri="{28A0092B-C50C-407E-A947-70E740481C1C}">
                <a14:useLocalDpi xmlns:a14="http://schemas.microsoft.com/office/drawing/2010/main" val="0"/>
              </a:ext>
            </a:extLst>
          </a:blip>
          <a:stretch>
            <a:fillRect/>
          </a:stretch>
        </p:blipFill>
        <p:spPr>
          <a:xfrm>
            <a:off x="3229547" y="2625376"/>
            <a:ext cx="1956816" cy="1590675"/>
          </a:xfrm>
          <a:prstGeom prst="rect">
            <a:avLst/>
          </a:prstGeom>
        </p:spPr>
      </p:pic>
      <p:pic>
        <p:nvPicPr>
          <p:cNvPr id="9" name="Picture 8"/>
          <p:cNvPicPr>
            <a:picLocks/>
          </p:cNvPicPr>
          <p:nvPr/>
        </p:nvPicPr>
        <p:blipFill>
          <a:blip r:embed="rId4">
            <a:extLst>
              <a:ext uri="{28A0092B-C50C-407E-A947-70E740481C1C}">
                <a14:useLocalDpi xmlns:a14="http://schemas.microsoft.com/office/drawing/2010/main" val="0"/>
              </a:ext>
            </a:extLst>
          </a:blip>
          <a:stretch>
            <a:fillRect/>
          </a:stretch>
        </p:blipFill>
        <p:spPr>
          <a:xfrm>
            <a:off x="782956" y="3549922"/>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9547" y="4772569"/>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7950" y="4752975"/>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78580" y="1239139"/>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
        <p:nvSpPr>
          <p:cNvPr id="4" name="Slide Number Placeholder 3"/>
          <p:cNvSpPr>
            <a:spLocks noGrp="1"/>
          </p:cNvSpPr>
          <p:nvPr>
            <p:ph type="sldNum" sz="quarter" idx="12"/>
          </p:nvPr>
        </p:nvSpPr>
        <p:spPr/>
        <p:txBody>
          <a:bodyPr/>
          <a:lstStyle/>
          <a:p>
            <a:fld id="{74C2F60E-34D8-DD42-93FD-7BD7AE432328}" type="slidenum">
              <a:rPr lang="en-US"/>
              <a:pPr/>
              <a:t>106</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1599165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14388" y="365126"/>
            <a:ext cx="7700962" cy="1149349"/>
          </a:xfrm>
          <a:solidFill>
            <a:schemeClr val="accent1"/>
          </a:solidFill>
        </p:spPr>
        <p:txBody>
          <a:bodyPr>
            <a:noAutofit/>
          </a:bodyPr>
          <a:lstStyle/>
          <a:p>
            <a:pPr algn="ctr"/>
            <a:r>
              <a:rPr lang="en-US" sz="3200">
                <a:solidFill>
                  <a:schemeClr val="tx1"/>
                </a:solidFill>
              </a:rPr>
              <a:t>BUILDING TOWARD </a:t>
            </a:r>
            <a:br>
              <a:rPr lang="en-US" sz="3200">
                <a:solidFill>
                  <a:schemeClr val="tx1"/>
                </a:solidFill>
              </a:rPr>
            </a:br>
            <a:r>
              <a:rPr lang="en-US" sz="3200">
                <a:solidFill>
                  <a:schemeClr val="tx1"/>
                </a:solidFill>
              </a:rPr>
              <a:t>INTERPERSONAL COMMUNICATION</a:t>
            </a:r>
          </a:p>
        </p:txBody>
      </p:sp>
      <p:sp>
        <p:nvSpPr>
          <p:cNvPr id="6" name="Content Placeholder 5"/>
          <p:cNvSpPr>
            <a:spLocks noGrp="1"/>
          </p:cNvSpPr>
          <p:nvPr>
            <p:ph idx="1"/>
          </p:nvPr>
        </p:nvSpPr>
        <p:spPr>
          <a:xfrm>
            <a:off x="4200524" y="2425701"/>
            <a:ext cx="4314826" cy="3417888"/>
          </a:xfrm>
          <a:solidFill>
            <a:schemeClr val="bg1"/>
          </a:solidFill>
        </p:spPr>
        <p:txBody>
          <a:bodyPr anchor="ctr">
            <a:normAutofit/>
          </a:bodyPr>
          <a:lstStyle/>
          <a:p>
            <a:r>
              <a:rPr lang="en-US" sz="3200"/>
              <a:t>Circumlocution</a:t>
            </a:r>
          </a:p>
          <a:p>
            <a:r>
              <a:rPr lang="en-US" sz="3200"/>
              <a:t>Asking questions</a:t>
            </a:r>
          </a:p>
          <a:p>
            <a:r>
              <a:rPr lang="en-US" sz="3200"/>
              <a:t>“Forced” elaboration</a:t>
            </a:r>
          </a:p>
          <a:p>
            <a:r>
              <a:rPr lang="en-US" sz="3200"/>
              <a:t>Question and answer frames</a:t>
            </a:r>
          </a:p>
        </p:txBody>
      </p:sp>
      <p:sp>
        <p:nvSpPr>
          <p:cNvPr id="3" name="Footer Placeholder 2"/>
          <p:cNvSpPr>
            <a:spLocks noGrp="1"/>
          </p:cNvSpPr>
          <p:nvPr>
            <p:ph type="ftr" sz="quarter" idx="11"/>
          </p:nvPr>
        </p:nvSpPr>
        <p:spPr/>
        <p:txBody>
          <a:bodyPr/>
          <a:lstStyle/>
          <a:p>
            <a:r>
              <a:rPr lang="en-US" smtClean="0"/>
              <a:t>Laura Terrill</a:t>
            </a:r>
            <a:endParaRPr lang="en-US" dirty="0"/>
          </a:p>
        </p:txBody>
      </p:sp>
      <p:pic>
        <p:nvPicPr>
          <p:cNvPr id="9" name="Picture 8"/>
          <p:cNvPicPr>
            <a:picLocks noChangeAspect="1"/>
          </p:cNvPicPr>
          <p:nvPr/>
        </p:nvPicPr>
        <p:blipFill>
          <a:blip r:embed="rId2"/>
          <a:stretch>
            <a:fillRect/>
          </a:stretch>
        </p:blipFill>
        <p:spPr>
          <a:xfrm flipH="1">
            <a:off x="456814" y="2771776"/>
            <a:ext cx="3282550" cy="2184387"/>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107</a:t>
            </a:fld>
            <a:endParaRPr lang="en-US"/>
          </a:p>
        </p:txBody>
      </p:sp>
    </p:spTree>
    <p:extLst>
      <p:ext uri="{BB962C8B-B14F-4D97-AF65-F5344CB8AC3E}">
        <p14:creationId xmlns:p14="http://schemas.microsoft.com/office/powerpoint/2010/main" val="4213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solidFill>
            <a:schemeClr val="accent1"/>
          </a:solidFill>
        </p:spPr>
        <p:txBody>
          <a:bodyPr>
            <a:normAutofit/>
          </a:bodyPr>
          <a:lstStyle/>
          <a:p>
            <a:pPr algn="ctr"/>
            <a:r>
              <a:rPr lang="en-US">
                <a:solidFill>
                  <a:schemeClr val="tx1"/>
                </a:solidFill>
              </a:rPr>
              <a:t>Practice Circumlocution    </a:t>
            </a:r>
            <a:br>
              <a:rPr lang="en-US">
                <a:solidFill>
                  <a:schemeClr val="tx1"/>
                </a:solidFill>
              </a:rPr>
            </a:br>
            <a:r>
              <a:rPr lang="en-US" sz="3556" i="1">
                <a:solidFill>
                  <a:schemeClr val="tx1"/>
                </a:solidFill>
                <a:ea typeface="ＭＳ Ｐゴシック" pitchFamily="-101" charset="-128"/>
                <a:cs typeface="ＭＳ Ｐゴシック" pitchFamily="-101" charset="-128"/>
              </a:rPr>
              <a:t>What’s different?</a:t>
            </a:r>
          </a:p>
        </p:txBody>
      </p:sp>
      <p:sp>
        <p:nvSpPr>
          <p:cNvPr id="7" name="Footer Placeholder 6"/>
          <p:cNvSpPr>
            <a:spLocks noGrp="1"/>
          </p:cNvSpPr>
          <p:nvPr>
            <p:ph type="ftr" sz="quarter" idx="11"/>
          </p:nvPr>
        </p:nvSpPr>
        <p:spPr/>
        <p:txBody>
          <a:bodyPr/>
          <a:lstStyle/>
          <a:p>
            <a:r>
              <a:rPr lang="en-US"/>
              <a:t>Laura Terrill</a:t>
            </a:r>
          </a:p>
        </p:txBody>
      </p:sp>
      <p:pic>
        <p:nvPicPr>
          <p:cNvPr id="139268" name="Picture 6" descr="CCI00000.jpg"/>
          <p:cNvPicPr>
            <a:picLocks noChangeAspect="1"/>
          </p:cNvPicPr>
          <p:nvPr/>
        </p:nvPicPr>
        <p:blipFill>
          <a:blip r:embed="rId3"/>
          <a:srcRect/>
          <a:stretch>
            <a:fillRect/>
          </a:stretch>
        </p:blipFill>
        <p:spPr bwMode="auto">
          <a:xfrm>
            <a:off x="990600" y="1905000"/>
            <a:ext cx="3392488" cy="4572000"/>
          </a:xfrm>
          <a:prstGeom prst="rect">
            <a:avLst/>
          </a:prstGeom>
          <a:noFill/>
          <a:ln w="9525">
            <a:noFill/>
            <a:miter lim="800000"/>
            <a:headEnd/>
            <a:tailEnd/>
          </a:ln>
        </p:spPr>
      </p:pic>
      <p:pic>
        <p:nvPicPr>
          <p:cNvPr id="118790" name="Picture 7" descr="CCI00000_2.jpg"/>
          <p:cNvPicPr>
            <a:picLocks noChangeAspect="1"/>
          </p:cNvPicPr>
          <p:nvPr/>
        </p:nvPicPr>
        <p:blipFill>
          <a:blip r:embed="rId4"/>
          <a:srcRect/>
          <a:stretch>
            <a:fillRect/>
          </a:stretch>
        </p:blipFill>
        <p:spPr bwMode="auto">
          <a:xfrm>
            <a:off x="4953000" y="1905000"/>
            <a:ext cx="3357563" cy="457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74C2F60E-34D8-DD42-93FD-7BD7AE432328}" type="slidenum">
              <a:rPr lang="en-US"/>
              <a:pPr/>
              <a:t>108</a:t>
            </a:fld>
            <a:endParaRPr lang="en-US"/>
          </a:p>
        </p:txBody>
      </p:sp>
    </p:spTree>
    <p:extLst>
      <p:ext uri="{BB962C8B-B14F-4D97-AF65-F5344CB8AC3E}">
        <p14:creationId xmlns:p14="http://schemas.microsoft.com/office/powerpoint/2010/main" val="1702442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14363" y="365127"/>
            <a:ext cx="7900987" cy="1006474"/>
          </a:xfrm>
          <a:solidFill>
            <a:schemeClr val="accent1"/>
          </a:solidFill>
        </p:spPr>
        <p:txBody>
          <a:bodyPr/>
          <a:lstStyle/>
          <a:p>
            <a:pPr algn="ctr"/>
            <a:r>
              <a:rPr lang="en-US">
                <a:solidFill>
                  <a:schemeClr val="tx1"/>
                </a:solidFill>
              </a:rPr>
              <a:t>Ask questions</a:t>
            </a:r>
          </a:p>
        </p:txBody>
      </p:sp>
      <p:sp>
        <p:nvSpPr>
          <p:cNvPr id="2" name="Footer Placeholder 1"/>
          <p:cNvSpPr>
            <a:spLocks noGrp="1"/>
          </p:cNvSpPr>
          <p:nvPr>
            <p:ph type="ftr" sz="quarter" idx="11"/>
          </p:nvPr>
        </p:nvSpPr>
        <p:spPr/>
        <p:txBody>
          <a:bodyPr/>
          <a:lstStyle/>
          <a:p>
            <a:r>
              <a:rPr lang="en-US"/>
              <a:t>Laura Terrill</a:t>
            </a:r>
          </a:p>
        </p:txBody>
      </p:sp>
      <p:pic>
        <p:nvPicPr>
          <p:cNvPr id="7" name="Picture 6" descr="askquestions.jpg"/>
          <p:cNvPicPr>
            <a:picLocks noChangeAspect="1"/>
          </p:cNvPicPr>
          <p:nvPr/>
        </p:nvPicPr>
        <p:blipFill>
          <a:blip r:embed="rId2"/>
          <a:srcRect/>
          <a:stretch>
            <a:fillRect/>
          </a:stretch>
        </p:blipFill>
        <p:spPr bwMode="auto">
          <a:xfrm>
            <a:off x="1524000" y="1854200"/>
            <a:ext cx="6096000" cy="390525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74C2F60E-34D8-DD42-93FD-7BD7AE432328}" type="slidenum">
              <a:rPr lang="en-US"/>
              <a:pPr/>
              <a:t>109</a:t>
            </a:fld>
            <a:endParaRPr lang="en-US"/>
          </a:p>
        </p:txBody>
      </p:sp>
    </p:spTree>
    <p:extLst>
      <p:ext uri="{BB962C8B-B14F-4D97-AF65-F5344CB8AC3E}">
        <p14:creationId xmlns:p14="http://schemas.microsoft.com/office/powerpoint/2010/main" val="14471738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3200" i="1">
                <a:solidFill>
                  <a:schemeClr val="tx1"/>
                </a:solidFill>
              </a:rPr>
              <a:t>NCSSFL-ACTFL Global Can-Do Benchmarks </a:t>
            </a:r>
            <a:endParaRPr lang="en-US" sz="3200">
              <a:solidFill>
                <a:schemeClr val="tx1"/>
              </a:solidFill>
            </a:endParaRP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11</a:t>
            </a:fld>
            <a:endParaRPr lang="en-US"/>
          </a:p>
        </p:txBody>
      </p:sp>
      <p:pic>
        <p:nvPicPr>
          <p:cNvPr id="6" name="Picture 5" descr="Screen Shot 2015-05-20 at 11.02.30 PM.png"/>
          <p:cNvPicPr>
            <a:picLocks noChangeAspect="1"/>
          </p:cNvPicPr>
          <p:nvPr/>
        </p:nvPicPr>
        <p:blipFill>
          <a:blip r:embed="rId3"/>
          <a:stretch>
            <a:fillRect/>
          </a:stretch>
        </p:blipFill>
        <p:spPr>
          <a:xfrm>
            <a:off x="590550" y="1158595"/>
            <a:ext cx="8131568" cy="5266944"/>
          </a:xfrm>
          <a:prstGeom prst="rect">
            <a:avLst/>
          </a:prstGeom>
        </p:spPr>
      </p:pic>
    </p:spTree>
    <p:extLst>
      <p:ext uri="{BB962C8B-B14F-4D97-AF65-F5344CB8AC3E}">
        <p14:creationId xmlns:p14="http://schemas.microsoft.com/office/powerpoint/2010/main" val="170097779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550" y="365126"/>
            <a:ext cx="7924800" cy="945455"/>
          </a:xfrm>
          <a:solidFill>
            <a:schemeClr val="accent1"/>
          </a:solidFill>
        </p:spPr>
        <p:txBody>
          <a:bodyPr/>
          <a:lstStyle/>
          <a:p>
            <a:pPr algn="ctr"/>
            <a:r>
              <a:rPr lang="en-US">
                <a:solidFill>
                  <a:schemeClr val="tx1"/>
                </a:solidFill>
              </a:rPr>
              <a:t>Ask Questions</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4946650" y="4786691"/>
            <a:ext cx="3340101" cy="1569660"/>
          </a:xfrm>
          <a:prstGeom prst="rect">
            <a:avLst/>
          </a:prstGeom>
          <a:solidFill>
            <a:schemeClr val="bg1"/>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marL="182880" indent="-182880">
              <a:buFont typeface="Arial"/>
              <a:buChar char="•"/>
            </a:pPr>
            <a:r>
              <a:rPr lang="en-US" sz="2400">
                <a:solidFill>
                  <a:schemeClr val="tx1"/>
                </a:solidFill>
              </a:rPr>
              <a:t>In the text “right there” (text explicit)</a:t>
            </a:r>
          </a:p>
          <a:p>
            <a:pPr marL="182880" indent="-182880">
              <a:buFont typeface="Arial"/>
              <a:buChar char="•"/>
            </a:pPr>
            <a:r>
              <a:rPr lang="en-US" sz="2400">
                <a:solidFill>
                  <a:schemeClr val="tx1"/>
                </a:solidFill>
              </a:rPr>
              <a:t>In my head “think and search” (text implicit)</a:t>
            </a:r>
          </a:p>
        </p:txBody>
      </p:sp>
      <p:sp>
        <p:nvSpPr>
          <p:cNvPr id="6" name="TextBox 5"/>
          <p:cNvSpPr txBox="1"/>
          <p:nvPr/>
        </p:nvSpPr>
        <p:spPr>
          <a:xfrm>
            <a:off x="1449607" y="2108200"/>
            <a:ext cx="2635035" cy="3416320"/>
          </a:xfrm>
          <a:prstGeom prst="rect">
            <a:avLst/>
          </a:prstGeom>
          <a:noFill/>
        </p:spPr>
        <p:txBody>
          <a:bodyPr wrap="square" rtlCol="0">
            <a:spAutoFit/>
          </a:bodyPr>
          <a:lstStyle/>
          <a:p>
            <a:pPr indent="-182880">
              <a:buFont typeface="Arial"/>
              <a:buChar char="•"/>
            </a:pPr>
            <a:r>
              <a:rPr lang="en-US" sz="2400"/>
              <a:t>Who? 			</a:t>
            </a:r>
          </a:p>
          <a:p>
            <a:pPr indent="-182880">
              <a:buFont typeface="Arial"/>
              <a:buChar char="•"/>
            </a:pPr>
            <a:r>
              <a:rPr lang="en-US" sz="2400"/>
              <a:t>What? </a:t>
            </a:r>
          </a:p>
          <a:p>
            <a:pPr indent="-182880">
              <a:buFont typeface="Arial"/>
              <a:buChar char="•"/>
            </a:pPr>
            <a:r>
              <a:rPr lang="en-US" sz="2400"/>
              <a:t>When?   </a:t>
            </a:r>
          </a:p>
          <a:p>
            <a:pPr indent="-182880">
              <a:buFont typeface="Arial"/>
              <a:buChar char="•"/>
            </a:pPr>
            <a:r>
              <a:rPr lang="en-US" sz="2400"/>
              <a:t>Where? 		</a:t>
            </a:r>
          </a:p>
          <a:p>
            <a:pPr indent="-182880">
              <a:buFont typeface="Arial"/>
              <a:buChar char="•"/>
            </a:pPr>
            <a:r>
              <a:rPr lang="en-US" sz="2400"/>
              <a:t>Why?			</a:t>
            </a:r>
          </a:p>
          <a:p>
            <a:pPr indent="-182880">
              <a:buFont typeface="Arial"/>
              <a:buChar char="•"/>
            </a:pPr>
            <a:r>
              <a:rPr lang="en-US" sz="2400"/>
              <a:t>Which would?</a:t>
            </a:r>
          </a:p>
          <a:p>
            <a:pPr indent="-182880">
              <a:buFont typeface="Arial"/>
              <a:buChar char="•"/>
            </a:pPr>
            <a:r>
              <a:rPr lang="en-US" sz="2400"/>
              <a:t>If….then?		</a:t>
            </a:r>
          </a:p>
          <a:p>
            <a:pPr indent="-182880">
              <a:buFont typeface="Arial"/>
              <a:buChar char="•"/>
            </a:pPr>
            <a:r>
              <a:rPr lang="en-US" sz="2400"/>
              <a:t>Who can?		</a:t>
            </a:r>
          </a:p>
          <a:p>
            <a:pPr indent="-182880">
              <a:buFont typeface="Arial"/>
              <a:buChar char="•"/>
            </a:pPr>
            <a:r>
              <a:rPr lang="en-US" sz="2400"/>
              <a:t>How did?</a:t>
            </a:r>
          </a:p>
        </p:txBody>
      </p:sp>
      <p:sp>
        <p:nvSpPr>
          <p:cNvPr id="7" name="Down Arrow 6"/>
          <p:cNvSpPr/>
          <p:nvPr/>
        </p:nvSpPr>
        <p:spPr>
          <a:xfrm>
            <a:off x="762576" y="2108200"/>
            <a:ext cx="484632" cy="3302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Content Placeholder 4" descr="PC007479.jpg"/>
          <p:cNvPicPr>
            <a:picLocks noChangeAspect="1"/>
          </p:cNvPicPr>
          <p:nvPr/>
        </p:nvPicPr>
        <p:blipFill>
          <a:blip r:embed="rId2"/>
          <a:srcRect l="-10499" r="-10499"/>
          <a:stretch>
            <a:fillRect/>
          </a:stretch>
        </p:blipFill>
        <p:spPr>
          <a:xfrm>
            <a:off x="3189504" y="1631316"/>
            <a:ext cx="5000037" cy="2834640"/>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110</a:t>
            </a:fld>
            <a:endParaRPr lang="en-US"/>
          </a:p>
        </p:txBody>
      </p:sp>
    </p:spTree>
    <p:extLst>
      <p:ext uri="{BB962C8B-B14F-4D97-AF65-F5344CB8AC3E}">
        <p14:creationId xmlns:p14="http://schemas.microsoft.com/office/powerpoint/2010/main" val="25052278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4" name="Picture 7" descr="dog with leash in mouth"/>
          <p:cNvPicPr>
            <a:picLocks noChangeAspect="1" noChangeArrowheads="1"/>
          </p:cNvPicPr>
          <p:nvPr/>
        </p:nvPicPr>
        <p:blipFill>
          <a:blip r:embed="rId3"/>
          <a:srcRect/>
          <a:stretch>
            <a:fillRect/>
          </a:stretch>
        </p:blipFill>
        <p:spPr bwMode="auto">
          <a:xfrm>
            <a:off x="5528737" y="2745232"/>
            <a:ext cx="3316231" cy="2231136"/>
          </a:xfrm>
          <a:prstGeom prst="rect">
            <a:avLst/>
          </a:prstGeom>
          <a:noFill/>
          <a:ln w="9525">
            <a:noFill/>
            <a:miter lim="800000"/>
            <a:headEnd/>
            <a:tailEnd/>
          </a:ln>
        </p:spPr>
      </p:pic>
      <p:pic>
        <p:nvPicPr>
          <p:cNvPr id="92165" name="Picture 9" descr="436af8cd171ae-17-1"/>
          <p:cNvPicPr>
            <a:picLocks noChangeAspect="1" noChangeArrowheads="1"/>
          </p:cNvPicPr>
          <p:nvPr/>
        </p:nvPicPr>
        <p:blipFill>
          <a:blip r:embed="rId4"/>
          <a:srcRect/>
          <a:stretch>
            <a:fillRect/>
          </a:stretch>
        </p:blipFill>
        <p:spPr bwMode="auto">
          <a:xfrm>
            <a:off x="838204" y="2310892"/>
            <a:ext cx="2194449" cy="3099816"/>
          </a:xfrm>
          <a:prstGeom prst="rect">
            <a:avLst/>
          </a:prstGeom>
          <a:noFill/>
          <a:ln w="9525">
            <a:noFill/>
            <a:miter lim="800000"/>
            <a:headEnd/>
            <a:tailEnd/>
          </a:ln>
        </p:spPr>
      </p:pic>
      <p:sp>
        <p:nvSpPr>
          <p:cNvPr id="6" name="Rectangle 2"/>
          <p:cNvSpPr>
            <a:spLocks noGrp="1" noChangeArrowheads="1"/>
          </p:cNvSpPr>
          <p:nvPr>
            <p:ph type="title"/>
          </p:nvPr>
        </p:nvSpPr>
        <p:spPr>
          <a:xfrm>
            <a:off x="590550" y="365126"/>
            <a:ext cx="7924800" cy="1000123"/>
          </a:xfrm>
          <a:solidFill>
            <a:schemeClr val="accent1"/>
          </a:solidFill>
        </p:spPr>
        <p:txBody>
          <a:bodyPr/>
          <a:lstStyle/>
          <a:p>
            <a:pPr algn="ctr"/>
            <a:r>
              <a:rPr lang="en-US">
                <a:solidFill>
                  <a:schemeClr val="tx1"/>
                </a:solidFill>
              </a:rPr>
              <a:t>“Force” Elaboration</a:t>
            </a:r>
          </a:p>
        </p:txBody>
      </p:sp>
      <p:sp>
        <p:nvSpPr>
          <p:cNvPr id="8" name="Footer Placeholder 7"/>
          <p:cNvSpPr>
            <a:spLocks noGrp="1"/>
          </p:cNvSpPr>
          <p:nvPr>
            <p:ph type="ftr" sz="quarter" idx="11"/>
          </p:nvPr>
        </p:nvSpPr>
        <p:spPr/>
        <p:txBody>
          <a:bodyPr/>
          <a:lstStyle/>
          <a:p>
            <a:r>
              <a:rPr lang="en-US"/>
              <a:t>Laura Terrill</a:t>
            </a:r>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latin typeface="+mj-lt"/>
                <a:ea typeface="+mj-ea"/>
                <a:cs typeface="+mj-cs"/>
              </a:rPr>
              <a:t>Create a sentence that combines the ideas in both images. </a:t>
            </a:r>
          </a:p>
        </p:txBody>
      </p:sp>
      <p:sp>
        <p:nvSpPr>
          <p:cNvPr id="9" name="Rectangle 4"/>
          <p:cNvSpPr txBox="1">
            <a:spLocks noChangeArrowheads="1"/>
          </p:cNvSpPr>
          <p:nvPr/>
        </p:nvSpPr>
        <p:spPr>
          <a:xfrm>
            <a:off x="2218249" y="1955800"/>
            <a:ext cx="4343400" cy="3810000"/>
          </a:xfrm>
          <a:prstGeom prst="rect">
            <a:avLst/>
          </a:prstGeom>
        </p:spPr>
        <p:txBody>
          <a:bodyPr vert="horz">
            <a:normAutofit/>
          </a:bodyPr>
          <a:lstStyle/>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r>
              <a:rPr kumimoji="0" lang="en-US" sz="2700" b="1" i="0" u="none" strike="noStrike" kern="1200" cap="none" spc="0" normalizeH="0" baseline="0" noProof="0">
                <a:ln>
                  <a:noFill/>
                </a:ln>
                <a:solidFill>
                  <a:schemeClr val="accent6">
                    <a:lumMod val="75000"/>
                  </a:schemeClr>
                </a:solidFill>
                <a:effectLst/>
                <a:uLnTx/>
                <a:uFillTx/>
                <a:latin typeface="+mn-lt"/>
                <a:ea typeface="+mn-ea"/>
                <a:cs typeface="+mn-cs"/>
              </a:rPr>
              <a:t>1. 	</a:t>
            </a:r>
            <a:r>
              <a:rPr kumimoji="0" lang="en-US" sz="2800" b="1" i="0" u="none" strike="noStrike" kern="1200" cap="none" spc="0" normalizeH="0" baseline="0" noProof="0">
                <a:ln>
                  <a:noFill/>
                </a:ln>
                <a:solidFill>
                  <a:schemeClr val="accent6">
                    <a:lumMod val="75000"/>
                  </a:schemeClr>
                </a:solidFill>
                <a:effectLst/>
                <a:uLnTx/>
                <a:uFillTx/>
                <a:latin typeface="+mn-lt"/>
                <a:ea typeface="+mn-ea"/>
                <a:cs typeface="+mn-cs"/>
              </a:rPr>
              <a:t>but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a:t>
            </a: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2.	not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3.	never</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4.	and</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5.	because</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6.	then</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7.	always</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 name="Slide Number Placeholder 1"/>
          <p:cNvSpPr>
            <a:spLocks noGrp="1"/>
          </p:cNvSpPr>
          <p:nvPr>
            <p:ph type="sldNum" sz="quarter" idx="12"/>
          </p:nvPr>
        </p:nvSpPr>
        <p:spPr/>
        <p:txBody>
          <a:bodyPr/>
          <a:lstStyle/>
          <a:p>
            <a:fld id="{74C2F60E-34D8-DD42-93FD-7BD7AE432328}" type="slidenum">
              <a:rPr lang="en-US"/>
              <a:pPr/>
              <a:t>111</a:t>
            </a:fld>
            <a:endParaRPr lang="en-US"/>
          </a:p>
        </p:txBody>
      </p:sp>
    </p:spTree>
    <p:extLst>
      <p:ext uri="{BB962C8B-B14F-4D97-AF65-F5344CB8AC3E}">
        <p14:creationId xmlns:p14="http://schemas.microsoft.com/office/powerpoint/2010/main" val="146846576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4" name="Picture 7" descr="dog with leash in mouth"/>
          <p:cNvPicPr>
            <a:picLocks noChangeAspect="1" noChangeArrowheads="1"/>
          </p:cNvPicPr>
          <p:nvPr/>
        </p:nvPicPr>
        <p:blipFill>
          <a:blip r:embed="rId3"/>
          <a:srcRect/>
          <a:stretch>
            <a:fillRect/>
          </a:stretch>
        </p:blipFill>
        <p:spPr bwMode="auto">
          <a:xfrm>
            <a:off x="5528737" y="2745232"/>
            <a:ext cx="3316231" cy="2231136"/>
          </a:xfrm>
          <a:prstGeom prst="rect">
            <a:avLst/>
          </a:prstGeom>
          <a:noFill/>
          <a:ln w="9525">
            <a:noFill/>
            <a:miter lim="800000"/>
            <a:headEnd/>
            <a:tailEnd/>
          </a:ln>
        </p:spPr>
      </p:pic>
      <p:pic>
        <p:nvPicPr>
          <p:cNvPr id="92165" name="Picture 9" descr="436af8cd171ae-17-1"/>
          <p:cNvPicPr>
            <a:picLocks noChangeAspect="1" noChangeArrowheads="1"/>
          </p:cNvPicPr>
          <p:nvPr/>
        </p:nvPicPr>
        <p:blipFill>
          <a:blip r:embed="rId4"/>
          <a:srcRect/>
          <a:stretch>
            <a:fillRect/>
          </a:stretch>
        </p:blipFill>
        <p:spPr bwMode="auto">
          <a:xfrm>
            <a:off x="838204" y="2310892"/>
            <a:ext cx="2194449" cy="3099816"/>
          </a:xfrm>
          <a:prstGeom prst="rect">
            <a:avLst/>
          </a:prstGeom>
          <a:noFill/>
          <a:ln w="9525">
            <a:noFill/>
            <a:miter lim="800000"/>
            <a:headEnd/>
            <a:tailEnd/>
          </a:ln>
        </p:spPr>
      </p:pic>
      <p:sp>
        <p:nvSpPr>
          <p:cNvPr id="6" name="Rectangle 2"/>
          <p:cNvSpPr>
            <a:spLocks noGrp="1" noChangeArrowheads="1"/>
          </p:cNvSpPr>
          <p:nvPr>
            <p:ph type="title"/>
          </p:nvPr>
        </p:nvSpPr>
        <p:spPr>
          <a:xfrm>
            <a:off x="700088" y="365126"/>
            <a:ext cx="7815262" cy="1000123"/>
          </a:xfrm>
          <a:solidFill>
            <a:schemeClr val="accent1"/>
          </a:solidFill>
        </p:spPr>
        <p:txBody>
          <a:bodyPr/>
          <a:lstStyle/>
          <a:p>
            <a:pPr algn="ctr"/>
            <a:r>
              <a:rPr lang="en-US">
                <a:solidFill>
                  <a:schemeClr val="tx1"/>
                </a:solidFill>
              </a:rPr>
              <a:t>“Force” Elaboration</a:t>
            </a:r>
          </a:p>
        </p:txBody>
      </p:sp>
      <p:sp>
        <p:nvSpPr>
          <p:cNvPr id="8" name="Footer Placeholder 7"/>
          <p:cNvSpPr>
            <a:spLocks noGrp="1"/>
          </p:cNvSpPr>
          <p:nvPr>
            <p:ph type="ftr" sz="quarter" idx="11"/>
          </p:nvPr>
        </p:nvSpPr>
        <p:spPr/>
        <p:txBody>
          <a:bodyPr/>
          <a:lstStyle/>
          <a:p>
            <a:r>
              <a:rPr lang="en-US"/>
              <a:t>Laura Terrill</a:t>
            </a:r>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latin typeface="+mj-lt"/>
                <a:ea typeface="+mj-ea"/>
                <a:cs typeface="+mj-cs"/>
              </a:rPr>
              <a:t>Create a sentence that combines the ideas in both images. </a:t>
            </a:r>
          </a:p>
        </p:txBody>
      </p:sp>
      <p:sp>
        <p:nvSpPr>
          <p:cNvPr id="9" name="Rectangle 4"/>
          <p:cNvSpPr txBox="1">
            <a:spLocks noChangeArrowheads="1"/>
          </p:cNvSpPr>
          <p:nvPr/>
        </p:nvSpPr>
        <p:spPr>
          <a:xfrm>
            <a:off x="2218249" y="1955800"/>
            <a:ext cx="4343400" cy="3810000"/>
          </a:xfrm>
          <a:prstGeom prst="rect">
            <a:avLst/>
          </a:prstGeom>
        </p:spPr>
        <p:txBody>
          <a:bodyPr vert="horz">
            <a:normAutofit/>
          </a:bodyPr>
          <a:lstStyle/>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r>
              <a:rPr kumimoji="0" lang="en-US" sz="2700" b="0" i="0" u="none" strike="noStrike" kern="1200" cap="none" spc="0" normalizeH="0" baseline="0" noProof="0">
                <a:ln>
                  <a:noFill/>
                </a:ln>
                <a:solidFill>
                  <a:schemeClr val="tx1">
                    <a:lumMod val="95000"/>
                  </a:schemeClr>
                </a:solidFill>
                <a:effectLst/>
                <a:uLnTx/>
                <a:uFillTx/>
                <a:latin typeface="+mn-lt"/>
                <a:ea typeface="+mn-ea"/>
                <a:cs typeface="+mn-cs"/>
              </a:rPr>
              <a:t>1. 	</a:t>
            </a: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but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a:t>
            </a:r>
            <a:r>
              <a:rPr kumimoji="0" lang="en-US" sz="2800" b="1" i="0" u="none" strike="noStrike" kern="1200" cap="none" spc="0" normalizeH="0" baseline="0" noProof="0">
                <a:ln>
                  <a:noFill/>
                </a:ln>
                <a:solidFill>
                  <a:schemeClr val="accent6">
                    <a:lumMod val="75000"/>
                  </a:schemeClr>
                </a:solidFill>
                <a:effectLst/>
                <a:uLnTx/>
                <a:uFillTx/>
                <a:latin typeface="+mn-lt"/>
                <a:ea typeface="+mn-ea"/>
                <a:cs typeface="+mn-cs"/>
              </a:rPr>
              <a:t>2.	not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3.	never</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4.	and</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5.	because</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6.	then</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7.	always</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 name="Slide Number Placeholder 1"/>
          <p:cNvSpPr>
            <a:spLocks noGrp="1"/>
          </p:cNvSpPr>
          <p:nvPr>
            <p:ph type="sldNum" sz="quarter" idx="12"/>
          </p:nvPr>
        </p:nvSpPr>
        <p:spPr/>
        <p:txBody>
          <a:bodyPr/>
          <a:lstStyle/>
          <a:p>
            <a:fld id="{74C2F60E-34D8-DD42-93FD-7BD7AE432328}" type="slidenum">
              <a:rPr lang="en-US"/>
              <a:pPr/>
              <a:t>112</a:t>
            </a:fld>
            <a:endParaRPr lang="en-US"/>
          </a:p>
        </p:txBody>
      </p:sp>
    </p:spTree>
    <p:extLst>
      <p:ext uri="{BB962C8B-B14F-4D97-AF65-F5344CB8AC3E}">
        <p14:creationId xmlns:p14="http://schemas.microsoft.com/office/powerpoint/2010/main" val="35629200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a:xfrm>
            <a:off x="298450" y="328351"/>
            <a:ext cx="7886700" cy="1325563"/>
          </a:xfrm>
          <a:solidFill>
            <a:schemeClr val="accent1"/>
          </a:solidFill>
        </p:spPr>
        <p:txBody>
          <a:bodyPr>
            <a:normAutofit/>
          </a:bodyPr>
          <a:lstStyle/>
          <a:p>
            <a:pPr>
              <a:defRPr/>
            </a:pPr>
            <a:r>
              <a:rPr lang="en-US">
                <a:solidFill>
                  <a:schemeClr val="tx1"/>
                </a:solidFill>
              </a:rPr>
              <a:t>“Force” Elaboration</a:t>
            </a:r>
            <a:endParaRPr lang="en-US">
              <a:solidFill>
                <a:schemeClr val="tx1"/>
              </a:solidFill>
              <a:latin typeface="Palatino" charset="0"/>
            </a:endParaRPr>
          </a:p>
        </p:txBody>
      </p:sp>
      <p:sp>
        <p:nvSpPr>
          <p:cNvPr id="8" name="Footer Placeholder 7"/>
          <p:cNvSpPr>
            <a:spLocks noGrp="1"/>
          </p:cNvSpPr>
          <p:nvPr>
            <p:ph type="ftr" sz="quarter" idx="11"/>
          </p:nvPr>
        </p:nvSpPr>
        <p:spPr/>
        <p:txBody>
          <a:bodyPr/>
          <a:lstStyle/>
          <a:p>
            <a:r>
              <a:rPr lang="en-US"/>
              <a:t>Laura Terrill</a:t>
            </a:r>
          </a:p>
        </p:txBody>
      </p:sp>
      <p:sp>
        <p:nvSpPr>
          <p:cNvPr id="312323" name="Text Box 3"/>
          <p:cNvSpPr txBox="1">
            <a:spLocks noChangeArrowheads="1"/>
          </p:cNvSpPr>
          <p:nvPr/>
        </p:nvSpPr>
        <p:spPr bwMode="auto">
          <a:xfrm>
            <a:off x="1130300" y="1981200"/>
            <a:ext cx="4100176" cy="3600986"/>
          </a:xfrm>
          <a:prstGeom prst="rect">
            <a:avLst/>
          </a:prstGeom>
          <a:noFill/>
          <a:ln w="9525">
            <a:noFill/>
            <a:miter lim="800000"/>
            <a:headEnd/>
            <a:tailEnd/>
          </a:ln>
        </p:spPr>
        <p:txBody>
          <a:bodyPr wrap="none">
            <a:prstTxWarp prst="textNoShape">
              <a:avLst/>
            </a:prstTxWarp>
            <a:spAutoFit/>
          </a:bodyPr>
          <a:lstStyle/>
          <a:p>
            <a:r>
              <a:rPr lang="en-US" sz="3000">
                <a:solidFill>
                  <a:schemeClr val="tx1">
                    <a:lumMod val="95000"/>
                  </a:schemeClr>
                </a:solidFill>
              </a:rPr>
              <a:t>1.	I wanted to...</a:t>
            </a:r>
          </a:p>
          <a:p>
            <a:r>
              <a:rPr lang="en-US" sz="3000">
                <a:solidFill>
                  <a:schemeClr val="tx1">
                    <a:lumMod val="95000"/>
                  </a:schemeClr>
                </a:solidFill>
              </a:rPr>
              <a:t>2.	I felt bad when...</a:t>
            </a:r>
          </a:p>
          <a:p>
            <a:r>
              <a:rPr lang="en-US" sz="3000">
                <a:solidFill>
                  <a:schemeClr val="tx1">
                    <a:lumMod val="95000"/>
                  </a:schemeClr>
                </a:solidFill>
              </a:rPr>
              <a:t>3.	I would have..., but...</a:t>
            </a:r>
          </a:p>
          <a:p>
            <a:r>
              <a:rPr lang="en-US" sz="3000">
                <a:solidFill>
                  <a:schemeClr val="tx1">
                    <a:lumMod val="95000"/>
                  </a:schemeClr>
                </a:solidFill>
              </a:rPr>
              <a:t>4.	I was glad that...</a:t>
            </a:r>
          </a:p>
          <a:p>
            <a:r>
              <a:rPr lang="en-US" sz="3000">
                <a:solidFill>
                  <a:schemeClr val="tx1">
                    <a:lumMod val="95000"/>
                  </a:schemeClr>
                </a:solidFill>
              </a:rPr>
              <a:t>5.	My parents insisted...</a:t>
            </a:r>
          </a:p>
          <a:p>
            <a:r>
              <a:rPr lang="en-US" sz="3000">
                <a:solidFill>
                  <a:schemeClr val="tx1">
                    <a:lumMod val="95000"/>
                  </a:schemeClr>
                </a:solidFill>
              </a:rPr>
              <a:t>6.	I was annoyed...</a:t>
            </a:r>
          </a:p>
          <a:p>
            <a:r>
              <a:rPr lang="en-US" sz="3000">
                <a:solidFill>
                  <a:schemeClr val="tx1">
                    <a:lumMod val="95000"/>
                  </a:schemeClr>
                </a:solidFill>
              </a:rPr>
              <a:t>7.	I didn’t get to...</a:t>
            </a:r>
          </a:p>
          <a:p>
            <a:endParaRPr lang="en-US">
              <a:solidFill>
                <a:schemeClr val="tx1">
                  <a:lumMod val="95000"/>
                </a:schemeClr>
              </a:solidFill>
            </a:endParaRPr>
          </a:p>
        </p:txBody>
      </p:sp>
      <p:pic>
        <p:nvPicPr>
          <p:cNvPr id="312325" name="Picture 5"/>
          <p:cNvPicPr>
            <a:picLocks noChangeAspect="1" noChangeArrowheads="1"/>
          </p:cNvPicPr>
          <p:nvPr/>
        </p:nvPicPr>
        <p:blipFill>
          <a:blip r:embed="rId3">
            <a:duotone>
              <a:schemeClr val="accent6">
                <a:shade val="45000"/>
                <a:satMod val="135000"/>
              </a:schemeClr>
              <a:prstClr val="white"/>
            </a:duotone>
          </a:blip>
          <a:srcRect/>
          <a:stretch>
            <a:fillRect/>
          </a:stretch>
        </p:blipFill>
        <p:spPr bwMode="auto">
          <a:xfrm>
            <a:off x="6289990" y="2336800"/>
            <a:ext cx="1189822" cy="2346593"/>
          </a:xfrm>
          <a:prstGeom prst="rect">
            <a:avLst/>
          </a:prstGeom>
          <a:noFill/>
          <a:ln w="9525">
            <a:solidFill>
              <a:schemeClr val="accent2"/>
            </a:solidFill>
            <a:miter lim="800000"/>
            <a:headEnd/>
            <a:tailEnd/>
          </a:ln>
        </p:spPr>
      </p:pic>
      <p:sp>
        <p:nvSpPr>
          <p:cNvPr id="312326" name="TextBox 5"/>
          <p:cNvSpPr txBox="1">
            <a:spLocks noChangeArrowheads="1"/>
          </p:cNvSpPr>
          <p:nvPr/>
        </p:nvSpPr>
        <p:spPr bwMode="auto">
          <a:xfrm>
            <a:off x="1752600" y="5457558"/>
            <a:ext cx="5908990" cy="830997"/>
          </a:xfrm>
          <a:prstGeom prst="rect">
            <a:avLst/>
          </a:prstGeom>
          <a:solidFill>
            <a:schemeClr val="accent1"/>
          </a:solidFill>
          <a:ln w="9525">
            <a:noFill/>
            <a:miter lim="800000"/>
            <a:headEnd/>
            <a:tailEnd/>
          </a:ln>
        </p:spPr>
        <p:txBody>
          <a:bodyPr wrap="none">
            <a:prstTxWarp prst="textNoShape">
              <a:avLst/>
            </a:prstTxWarp>
            <a:spAutoFit/>
          </a:bodyPr>
          <a:lstStyle/>
          <a:p>
            <a:pPr algn="ctr"/>
            <a:r>
              <a:rPr lang="en-US" sz="2400">
                <a:solidFill>
                  <a:schemeClr val="tx1">
                    <a:lumMod val="95000"/>
                  </a:schemeClr>
                </a:solidFill>
              </a:rPr>
              <a:t>Find out what your partner did last night. </a:t>
            </a:r>
          </a:p>
          <a:p>
            <a:pPr algn="ctr"/>
            <a:r>
              <a:rPr lang="en-US" sz="2400">
                <a:solidFill>
                  <a:schemeClr val="tx1">
                    <a:lumMod val="95000"/>
                  </a:schemeClr>
                </a:solidFill>
              </a:rPr>
              <a:t>Ask a follow-up question to get more details. </a:t>
            </a:r>
          </a:p>
        </p:txBody>
      </p:sp>
      <p:sp>
        <p:nvSpPr>
          <p:cNvPr id="2" name="TextBox 1"/>
          <p:cNvSpPr txBox="1"/>
          <p:nvPr/>
        </p:nvSpPr>
        <p:spPr>
          <a:xfrm>
            <a:off x="5150633" y="452524"/>
            <a:ext cx="3396467" cy="1077218"/>
          </a:xfrm>
          <a:prstGeom prst="rect">
            <a:avLst/>
          </a:prstGeom>
          <a:solidFill>
            <a:schemeClr val="accent1"/>
          </a:solidFill>
        </p:spPr>
        <p:txBody>
          <a:bodyPr wrap="square" rtlCol="0">
            <a:spAutoFit/>
          </a:bodyPr>
          <a:lstStyle/>
          <a:p>
            <a:r>
              <a:rPr lang="en-US" sz="3200" i="1"/>
              <a:t>What did you do over the weekend?</a:t>
            </a:r>
          </a:p>
        </p:txBody>
      </p:sp>
      <p:sp>
        <p:nvSpPr>
          <p:cNvPr id="3" name="Slide Number Placeholder 2"/>
          <p:cNvSpPr>
            <a:spLocks noGrp="1"/>
          </p:cNvSpPr>
          <p:nvPr>
            <p:ph type="sldNum" sz="quarter" idx="12"/>
          </p:nvPr>
        </p:nvSpPr>
        <p:spPr/>
        <p:txBody>
          <a:bodyPr/>
          <a:lstStyle/>
          <a:p>
            <a:fld id="{74C2F60E-34D8-DD42-93FD-7BD7AE432328}" type="slidenum">
              <a:rPr lang="en-US"/>
              <a:pPr/>
              <a:t>113</a:t>
            </a:fld>
            <a:endParaRPr lang="en-US"/>
          </a:p>
        </p:txBody>
      </p:sp>
    </p:spTree>
    <p:extLst>
      <p:ext uri="{BB962C8B-B14F-4D97-AF65-F5344CB8AC3E}">
        <p14:creationId xmlns:p14="http://schemas.microsoft.com/office/powerpoint/2010/main" val="1657503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590550" y="304800"/>
            <a:ext cx="8128466" cy="904875"/>
          </a:xfrm>
          <a:solidFill>
            <a:schemeClr val="accent1"/>
          </a:solidFill>
        </p:spPr>
        <p:txBody>
          <a:bodyPr>
            <a:normAutofit/>
          </a:bodyPr>
          <a:lstStyle/>
          <a:p>
            <a:pPr algn="ctr"/>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2" name="Rounded Rectangle 1"/>
          <p:cNvSpPr/>
          <p:nvPr/>
        </p:nvSpPr>
        <p:spPr>
          <a:xfrm rot="20917190">
            <a:off x="1400187" y="2565880"/>
            <a:ext cx="6481916" cy="2238938"/>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a:t>Determine sentence and answer frames as new vocabulary is introduced. </a:t>
            </a:r>
          </a:p>
        </p:txBody>
      </p:sp>
      <p:sp>
        <p:nvSpPr>
          <p:cNvPr id="3" name="Slide Number Placeholder 2"/>
          <p:cNvSpPr>
            <a:spLocks noGrp="1"/>
          </p:cNvSpPr>
          <p:nvPr>
            <p:ph type="sldNum" sz="quarter" idx="12"/>
          </p:nvPr>
        </p:nvSpPr>
        <p:spPr/>
        <p:txBody>
          <a:bodyPr/>
          <a:lstStyle/>
          <a:p>
            <a:fld id="{74C2F60E-34D8-DD42-93FD-7BD7AE432328}" type="slidenum">
              <a:rPr lang="en-US"/>
              <a:pPr/>
              <a:t>114</a:t>
            </a:fld>
            <a:endParaRPr lang="en-US"/>
          </a:p>
        </p:txBody>
      </p:sp>
    </p:spTree>
    <p:extLst>
      <p:ext uri="{BB962C8B-B14F-4D97-AF65-F5344CB8AC3E}">
        <p14:creationId xmlns:p14="http://schemas.microsoft.com/office/powerpoint/2010/main" val="38487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742950" y="371475"/>
            <a:ext cx="7772400" cy="1027114"/>
          </a:xfrm>
          <a:solidFill>
            <a:schemeClr val="bg1"/>
          </a:solidFill>
        </p:spPr>
        <p:txBody>
          <a:bodyPr>
            <a:normAutofit/>
          </a:bodyPr>
          <a:lstStyle/>
          <a:p>
            <a:r>
              <a:rPr lang="en-US" sz="2800">
                <a:solidFill>
                  <a:schemeClr val="tx1"/>
                </a:solidFill>
                <a:ea typeface="Cambria" pitchFamily="-84" charset="0"/>
                <a:cs typeface="Cambria" pitchFamily="-84" charset="0"/>
              </a:rPr>
              <a:t>Do you want to  …..?  I want to</a:t>
            </a:r>
            <a:r>
              <a:rPr lang="is-IS" sz="2800">
                <a:solidFill>
                  <a:schemeClr val="tx1"/>
                </a:solidFill>
                <a:ea typeface="Cambria" pitchFamily="-84" charset="0"/>
                <a:cs typeface="Cambria" pitchFamily="-84" charset="0"/>
              </a:rPr>
              <a:t>…   I don’t want to...</a:t>
            </a:r>
            <a:endParaRPr lang="en-US" sz="2800">
              <a:solidFill>
                <a:schemeClr val="tx1"/>
              </a:solidFill>
              <a:ea typeface="Cambria" pitchFamily="-84" charset="0"/>
              <a:cs typeface="Cambria" pitchFamily="-84" charset="0"/>
            </a:endParaRPr>
          </a:p>
        </p:txBody>
      </p:sp>
      <p:sp>
        <p:nvSpPr>
          <p:cNvPr id="16" name="Footer Placeholder 15"/>
          <p:cNvSpPr>
            <a:spLocks noGrp="1"/>
          </p:cNvSpPr>
          <p:nvPr>
            <p:ph type="ftr" sz="quarter" idx="11"/>
          </p:nvPr>
        </p:nvSpPr>
        <p:spPr/>
        <p:txBody>
          <a:bodyPr/>
          <a:lstStyle/>
          <a:p>
            <a:r>
              <a:rPr lang="en-US"/>
              <a:t>Laura Terrill</a:t>
            </a:r>
          </a:p>
        </p:txBody>
      </p:sp>
      <p:sp>
        <p:nvSpPr>
          <p:cNvPr id="81923" name="TextBox 8"/>
          <p:cNvSpPr txBox="1">
            <a:spLocks noChangeArrowheads="1"/>
          </p:cNvSpPr>
          <p:nvPr/>
        </p:nvSpPr>
        <p:spPr bwMode="auto">
          <a:xfrm>
            <a:off x="2725553" y="5437965"/>
            <a:ext cx="6018699" cy="830997"/>
          </a:xfrm>
          <a:prstGeom prst="rect">
            <a:avLst/>
          </a:prstGeom>
          <a:solidFill>
            <a:schemeClr val="bg1"/>
          </a:solid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play in the waterfall. </a:t>
            </a:r>
          </a:p>
        </p:txBody>
      </p:sp>
      <p:pic>
        <p:nvPicPr>
          <p:cNvPr id="81924" name="Picture 12" descr="117-1718_IMG.JPG"/>
          <p:cNvPicPr>
            <a:picLocks noChangeAspect="1"/>
          </p:cNvPicPr>
          <p:nvPr/>
        </p:nvPicPr>
        <p:blipFill>
          <a:blip r:embed="rId2"/>
          <a:srcRect/>
          <a:stretch>
            <a:fillRect/>
          </a:stretch>
        </p:blipFill>
        <p:spPr bwMode="auto">
          <a:xfrm>
            <a:off x="6574139" y="2374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2432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3324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936159" y="4283940"/>
            <a:ext cx="1540806" cy="369332"/>
          </a:xfrm>
          <a:prstGeom prst="rect">
            <a:avLst/>
          </a:prstGeom>
          <a:noFill/>
          <a:ln w="9525">
            <a:noFill/>
            <a:miter lim="800000"/>
            <a:headEnd/>
            <a:tailEnd/>
          </a:ln>
        </p:spPr>
        <p:txBody>
          <a:bodyPr wrap="none">
            <a:prstTxWarp prst="textNoShape">
              <a:avLst/>
            </a:prstTxWarp>
            <a:spAutoFit/>
          </a:bodyPr>
          <a:lstStyle/>
          <a:p>
            <a:pPr algn="ctr"/>
            <a:r>
              <a:rPr lang="en-US"/>
              <a:t>explore a cave</a:t>
            </a:r>
          </a:p>
        </p:txBody>
      </p:sp>
      <p:sp>
        <p:nvSpPr>
          <p:cNvPr id="81931" name="TextBox 25"/>
          <p:cNvSpPr txBox="1">
            <a:spLocks noChangeArrowheads="1"/>
          </p:cNvSpPr>
          <p:nvPr/>
        </p:nvSpPr>
        <p:spPr bwMode="auto">
          <a:xfrm>
            <a:off x="4377448" y="4116050"/>
            <a:ext cx="805028" cy="369332"/>
          </a:xfrm>
          <a:prstGeom prst="rect">
            <a:avLst/>
          </a:prstGeom>
          <a:noFill/>
          <a:ln w="9525">
            <a:noFill/>
            <a:miter lim="800000"/>
            <a:headEnd/>
            <a:tailEnd/>
          </a:ln>
        </p:spPr>
        <p:txBody>
          <a:bodyPr wrap="none">
            <a:prstTxWarp prst="textNoShape">
              <a:avLst/>
            </a:prstTxWarp>
            <a:spAutoFit/>
          </a:bodyPr>
          <a:lstStyle/>
          <a:p>
            <a:pPr algn="ctr"/>
            <a:r>
              <a:rPr lang="en-US"/>
              <a:t>zipline</a:t>
            </a:r>
          </a:p>
        </p:txBody>
      </p:sp>
      <p:sp>
        <p:nvSpPr>
          <p:cNvPr id="81932" name="TextBox 26"/>
          <p:cNvSpPr txBox="1">
            <a:spLocks noChangeArrowheads="1"/>
          </p:cNvSpPr>
          <p:nvPr/>
        </p:nvSpPr>
        <p:spPr bwMode="auto">
          <a:xfrm>
            <a:off x="6628304" y="3975100"/>
            <a:ext cx="2061783" cy="369332"/>
          </a:xfrm>
          <a:prstGeom prst="rect">
            <a:avLst/>
          </a:prstGeom>
          <a:noFill/>
          <a:ln w="9525">
            <a:noFill/>
            <a:miter lim="800000"/>
            <a:headEnd/>
            <a:tailEnd/>
          </a:ln>
        </p:spPr>
        <p:txBody>
          <a:bodyPr wrap="none">
            <a:prstTxWarp prst="textNoShape">
              <a:avLst/>
            </a:prstTxWarp>
            <a:spAutoFit/>
          </a:bodyPr>
          <a:lstStyle/>
          <a:p>
            <a:pPr algn="ctr"/>
            <a:r>
              <a:rPr lang="en-US"/>
              <a:t>play in the waterfall</a:t>
            </a:r>
          </a:p>
        </p:txBody>
      </p:sp>
      <p:sp>
        <p:nvSpPr>
          <p:cNvPr id="2" name="Rounded Rectangle 1"/>
          <p:cNvSpPr/>
          <p:nvPr/>
        </p:nvSpPr>
        <p:spPr>
          <a:xfrm rot="21124116">
            <a:off x="2390774" y="2364546"/>
            <a:ext cx="4778375" cy="1968463"/>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Question/answer frames</a:t>
            </a:r>
          </a:p>
          <a:p>
            <a:pPr algn="ctr"/>
            <a:r>
              <a:rPr lang="en-US" sz="2800">
                <a:solidFill>
                  <a:schemeClr val="bg1"/>
                </a:solidFill>
              </a:rPr>
              <a:t>Possible answers</a:t>
            </a:r>
          </a:p>
          <a:p>
            <a:pPr algn="ctr"/>
            <a:r>
              <a:rPr lang="en-US" sz="2800">
                <a:solidFill>
                  <a:schemeClr val="bg1"/>
                </a:solidFill>
              </a:rPr>
              <a:t>3 new activities</a:t>
            </a:r>
          </a:p>
        </p:txBody>
      </p:sp>
      <p:sp>
        <p:nvSpPr>
          <p:cNvPr id="3" name="Slide Number Placeholder 2"/>
          <p:cNvSpPr>
            <a:spLocks noGrp="1"/>
          </p:cNvSpPr>
          <p:nvPr>
            <p:ph type="sldNum" sz="quarter" idx="12"/>
          </p:nvPr>
        </p:nvSpPr>
        <p:spPr/>
        <p:txBody>
          <a:bodyPr/>
          <a:lstStyle/>
          <a:p>
            <a:fld id="{74C2F60E-34D8-DD42-93FD-7BD7AE432328}" type="slidenum">
              <a:rPr lang="en-US"/>
              <a:pPr/>
              <a:t>115</a:t>
            </a:fld>
            <a:endParaRPr lang="en-US"/>
          </a:p>
        </p:txBody>
      </p:sp>
    </p:spTree>
    <p:extLst>
      <p:ext uri="{BB962C8B-B14F-4D97-AF65-F5344CB8AC3E}">
        <p14:creationId xmlns:p14="http://schemas.microsoft.com/office/powerpoint/2010/main" val="322892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7"/>
          <p:cNvSpPr>
            <a:spLocks noGrp="1"/>
          </p:cNvSpPr>
          <p:nvPr>
            <p:ph type="title"/>
          </p:nvPr>
        </p:nvSpPr>
        <p:spPr>
          <a:xfrm>
            <a:off x="631568" y="282285"/>
            <a:ext cx="7772400" cy="1350240"/>
          </a:xfrm>
          <a:solidFill>
            <a:schemeClr val="bg1"/>
          </a:solidFill>
        </p:spPr>
        <p:txBody>
          <a:bodyPr>
            <a:normAutofit/>
          </a:bodyPr>
          <a:lstStyle/>
          <a:p>
            <a:r>
              <a:rPr lang="en-US" sz="2800">
                <a:solidFill>
                  <a:schemeClr val="tx1"/>
                </a:solidFill>
                <a:ea typeface="Cambria" pitchFamily="-84" charset="0"/>
                <a:cs typeface="Cambria" pitchFamily="-84" charset="0"/>
              </a:rPr>
              <a:t>Do you want to….. or</a:t>
            </a:r>
            <a:r>
              <a:rPr lang="is-IS" sz="2800">
                <a:solidFill>
                  <a:schemeClr val="tx1"/>
                </a:solidFill>
                <a:ea typeface="Cambria" pitchFamily="-84" charset="0"/>
                <a:cs typeface="Cambria" pitchFamily="-84" charset="0"/>
              </a:rPr>
              <a:t>…...</a:t>
            </a:r>
            <a:r>
              <a:rPr lang="en-US" sz="2800">
                <a:solidFill>
                  <a:schemeClr val="tx1"/>
                </a:solidFill>
                <a:ea typeface="Cambria" pitchFamily="-84" charset="0"/>
                <a:cs typeface="Cambria" pitchFamily="-84" charset="0"/>
              </a:rPr>
              <a:t>?  </a:t>
            </a:r>
            <a:br>
              <a:rPr lang="en-US" sz="2800">
                <a:solidFill>
                  <a:schemeClr val="tx1"/>
                </a:solidFill>
                <a:ea typeface="Cambria" pitchFamily="-84" charset="0"/>
                <a:cs typeface="Cambria" pitchFamily="-84" charset="0"/>
              </a:rPr>
            </a:br>
            <a:r>
              <a:rPr lang="en-US" sz="2800">
                <a:solidFill>
                  <a:schemeClr val="tx1"/>
                </a:solidFill>
                <a:ea typeface="Cambria" pitchFamily="-84" charset="0"/>
                <a:cs typeface="Cambria" pitchFamily="-84" charset="0"/>
              </a:rPr>
              <a:t>I want to</a:t>
            </a:r>
            <a:r>
              <a:rPr lang="is-IS" sz="2800">
                <a:solidFill>
                  <a:schemeClr val="tx1"/>
                </a:solidFill>
                <a:ea typeface="Cambria" pitchFamily="-84" charset="0"/>
                <a:cs typeface="Cambria" pitchFamily="-84" charset="0"/>
              </a:rPr>
              <a:t>…   I don’t want to...</a:t>
            </a:r>
            <a:br>
              <a:rPr lang="is-IS" sz="2800">
                <a:solidFill>
                  <a:schemeClr val="tx1"/>
                </a:solidFill>
                <a:ea typeface="Cambria" pitchFamily="-84" charset="0"/>
                <a:cs typeface="Cambria" pitchFamily="-84" charset="0"/>
              </a:rPr>
            </a:br>
            <a:r>
              <a:rPr lang="is-IS" sz="2800">
                <a:solidFill>
                  <a:schemeClr val="tx1"/>
                </a:solidFill>
                <a:ea typeface="Cambria" pitchFamily="-84" charset="0"/>
                <a:cs typeface="Cambria" pitchFamily="-84" charset="0"/>
              </a:rPr>
              <a:t>First , I want to.... Then, I want to...because...</a:t>
            </a:r>
            <a:endParaRPr lang="en-US" sz="2800">
              <a:solidFill>
                <a:schemeClr val="tx1"/>
              </a:solidFill>
              <a:ea typeface="Cambria" pitchFamily="-84" charset="0"/>
              <a:cs typeface="Cambria" pitchFamily="-84" charset="0"/>
            </a:endParaRPr>
          </a:p>
        </p:txBody>
      </p:sp>
      <p:sp>
        <p:nvSpPr>
          <p:cNvPr id="16" name="Footer Placeholder 15"/>
          <p:cNvSpPr>
            <a:spLocks noGrp="1"/>
          </p:cNvSpPr>
          <p:nvPr>
            <p:ph type="ftr" sz="quarter" idx="11"/>
          </p:nvPr>
        </p:nvSpPr>
        <p:spPr/>
        <p:txBody>
          <a:bodyPr/>
          <a:lstStyle/>
          <a:p>
            <a:r>
              <a:rPr lang="en-US"/>
              <a:t>Laura Terrill</a:t>
            </a:r>
          </a:p>
        </p:txBody>
      </p:sp>
      <p:pic>
        <p:nvPicPr>
          <p:cNvPr id="81924" name="Picture 12" descr="117-1718_IMG.JPG"/>
          <p:cNvPicPr>
            <a:picLocks noChangeAspect="1"/>
          </p:cNvPicPr>
          <p:nvPr/>
        </p:nvPicPr>
        <p:blipFill>
          <a:blip r:embed="rId2"/>
          <a:srcRect/>
          <a:stretch>
            <a:fillRect/>
          </a:stretch>
        </p:blipFill>
        <p:spPr bwMode="auto">
          <a:xfrm>
            <a:off x="6574139" y="1608134"/>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1692414"/>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1781604"/>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936159" y="3733074"/>
            <a:ext cx="1540806" cy="369332"/>
          </a:xfrm>
          <a:prstGeom prst="rect">
            <a:avLst/>
          </a:prstGeom>
          <a:noFill/>
          <a:ln w="9525">
            <a:noFill/>
            <a:miter lim="800000"/>
            <a:headEnd/>
            <a:tailEnd/>
          </a:ln>
        </p:spPr>
        <p:txBody>
          <a:bodyPr wrap="none">
            <a:prstTxWarp prst="textNoShape">
              <a:avLst/>
            </a:prstTxWarp>
            <a:spAutoFit/>
          </a:bodyPr>
          <a:lstStyle/>
          <a:p>
            <a:pPr algn="ctr"/>
            <a:r>
              <a:rPr lang="en-US"/>
              <a:t>explore a cave</a:t>
            </a:r>
          </a:p>
        </p:txBody>
      </p:sp>
      <p:sp>
        <p:nvSpPr>
          <p:cNvPr id="81931" name="TextBox 25"/>
          <p:cNvSpPr txBox="1">
            <a:spLocks noChangeArrowheads="1"/>
          </p:cNvSpPr>
          <p:nvPr/>
        </p:nvSpPr>
        <p:spPr bwMode="auto">
          <a:xfrm>
            <a:off x="4438718" y="3519826"/>
            <a:ext cx="805028" cy="369332"/>
          </a:xfrm>
          <a:prstGeom prst="rect">
            <a:avLst/>
          </a:prstGeom>
          <a:noFill/>
          <a:ln w="9525">
            <a:noFill/>
            <a:miter lim="800000"/>
            <a:headEnd/>
            <a:tailEnd/>
          </a:ln>
        </p:spPr>
        <p:txBody>
          <a:bodyPr wrap="none">
            <a:prstTxWarp prst="textNoShape">
              <a:avLst/>
            </a:prstTxWarp>
            <a:spAutoFit/>
          </a:bodyPr>
          <a:lstStyle/>
          <a:p>
            <a:pPr algn="ctr"/>
            <a:r>
              <a:rPr lang="en-US"/>
              <a:t>zipline</a:t>
            </a:r>
          </a:p>
        </p:txBody>
      </p:sp>
      <p:sp>
        <p:nvSpPr>
          <p:cNvPr id="81932" name="TextBox 26"/>
          <p:cNvSpPr txBox="1">
            <a:spLocks noChangeArrowheads="1"/>
          </p:cNvSpPr>
          <p:nvPr/>
        </p:nvSpPr>
        <p:spPr bwMode="auto">
          <a:xfrm>
            <a:off x="6628304" y="3208334"/>
            <a:ext cx="2061783" cy="369332"/>
          </a:xfrm>
          <a:prstGeom prst="rect">
            <a:avLst/>
          </a:prstGeom>
          <a:noFill/>
          <a:ln w="9525">
            <a:noFill/>
            <a:miter lim="800000"/>
            <a:headEnd/>
            <a:tailEnd/>
          </a:ln>
        </p:spPr>
        <p:txBody>
          <a:bodyPr wrap="none">
            <a:prstTxWarp prst="textNoShape">
              <a:avLst/>
            </a:prstTxWarp>
            <a:spAutoFit/>
          </a:bodyPr>
          <a:lstStyle/>
          <a:p>
            <a:pPr algn="ctr"/>
            <a:r>
              <a:rPr lang="en-US"/>
              <a:t>play in the waterfall</a:t>
            </a:r>
          </a:p>
        </p:txBody>
      </p:sp>
      <p:pic>
        <p:nvPicPr>
          <p:cNvPr id="12" name="Picture 20" descr="luquillo-beach.jpg"/>
          <p:cNvPicPr>
            <a:picLocks noChangeAspect="1"/>
          </p:cNvPicPr>
          <p:nvPr/>
        </p:nvPicPr>
        <p:blipFill>
          <a:blip r:embed="rId5"/>
          <a:srcRect/>
          <a:stretch>
            <a:fillRect/>
          </a:stretch>
        </p:blipFill>
        <p:spPr bwMode="auto">
          <a:xfrm>
            <a:off x="404453" y="4148134"/>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3729034"/>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56652" y="3900919"/>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631568" y="5800242"/>
            <a:ext cx="1915909" cy="369332"/>
          </a:xfrm>
          <a:prstGeom prst="rect">
            <a:avLst/>
          </a:prstGeom>
          <a:noFill/>
          <a:ln w="9525">
            <a:noFill/>
            <a:miter lim="800000"/>
            <a:headEnd/>
            <a:tailEnd/>
          </a:ln>
        </p:spPr>
        <p:txBody>
          <a:bodyPr wrap="none">
            <a:prstTxWarp prst="textNoShape">
              <a:avLst/>
            </a:prstTxWarp>
            <a:spAutoFit/>
          </a:bodyPr>
          <a:lstStyle/>
          <a:p>
            <a:pPr algn="ctr"/>
            <a:r>
              <a:rPr lang="en-US"/>
              <a:t>swim at the beach</a:t>
            </a:r>
          </a:p>
        </p:txBody>
      </p:sp>
      <p:sp>
        <p:nvSpPr>
          <p:cNvPr id="17" name="TextBox 28"/>
          <p:cNvSpPr txBox="1">
            <a:spLocks noChangeArrowheads="1"/>
          </p:cNvSpPr>
          <p:nvPr/>
        </p:nvSpPr>
        <p:spPr bwMode="auto">
          <a:xfrm>
            <a:off x="4547540" y="5703881"/>
            <a:ext cx="876009" cy="369332"/>
          </a:xfrm>
          <a:prstGeom prst="rect">
            <a:avLst/>
          </a:prstGeom>
          <a:noFill/>
          <a:ln w="9525">
            <a:noFill/>
            <a:miter lim="800000"/>
            <a:headEnd/>
            <a:tailEnd/>
          </a:ln>
        </p:spPr>
        <p:txBody>
          <a:bodyPr wrap="none">
            <a:prstTxWarp prst="textNoShape">
              <a:avLst/>
            </a:prstTxWarp>
            <a:spAutoFit/>
          </a:bodyPr>
          <a:lstStyle/>
          <a:p>
            <a:pPr algn="ctr"/>
            <a:r>
              <a:rPr lang="en-US"/>
              <a:t>snorkel</a:t>
            </a:r>
          </a:p>
        </p:txBody>
      </p:sp>
      <p:sp>
        <p:nvSpPr>
          <p:cNvPr id="18" name="TextBox 29"/>
          <p:cNvSpPr txBox="1">
            <a:spLocks noChangeArrowheads="1"/>
          </p:cNvSpPr>
          <p:nvPr/>
        </p:nvSpPr>
        <p:spPr bwMode="auto">
          <a:xfrm>
            <a:off x="6681529" y="5995984"/>
            <a:ext cx="2363083" cy="400110"/>
          </a:xfrm>
          <a:prstGeom prst="rect">
            <a:avLst/>
          </a:prstGeom>
          <a:noFill/>
          <a:ln w="9525">
            <a:noFill/>
            <a:miter lim="800000"/>
            <a:headEnd/>
            <a:tailEnd/>
          </a:ln>
        </p:spPr>
        <p:txBody>
          <a:bodyPr wrap="none">
            <a:prstTxWarp prst="textNoShape">
              <a:avLst/>
            </a:prstTxWarp>
            <a:spAutoFit/>
          </a:bodyPr>
          <a:lstStyle/>
          <a:p>
            <a:pPr algn="ctr"/>
            <a:r>
              <a:rPr lang="en-US" sz="2000"/>
              <a:t>hike in the rainforest</a:t>
            </a:r>
          </a:p>
        </p:txBody>
      </p:sp>
      <p:sp>
        <p:nvSpPr>
          <p:cNvPr id="20" name="Rounded Rectangle 19"/>
          <p:cNvSpPr/>
          <p:nvPr/>
        </p:nvSpPr>
        <p:spPr>
          <a:xfrm rot="21124116">
            <a:off x="2208056" y="2461467"/>
            <a:ext cx="4778375" cy="1968463"/>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Question/answer frames</a:t>
            </a:r>
          </a:p>
          <a:p>
            <a:pPr algn="ctr"/>
            <a:r>
              <a:rPr lang="en-US" sz="2800">
                <a:solidFill>
                  <a:schemeClr val="bg1"/>
                </a:solidFill>
              </a:rPr>
              <a:t>Possible answers</a:t>
            </a:r>
          </a:p>
          <a:p>
            <a:pPr algn="ctr"/>
            <a:r>
              <a:rPr lang="en-US" sz="2800">
                <a:solidFill>
                  <a:schemeClr val="bg1"/>
                </a:solidFill>
              </a:rPr>
              <a:t>3 more activities</a:t>
            </a:r>
          </a:p>
        </p:txBody>
      </p:sp>
      <p:sp>
        <p:nvSpPr>
          <p:cNvPr id="21" name="TextBox 8"/>
          <p:cNvSpPr txBox="1">
            <a:spLocks noChangeArrowheads="1"/>
          </p:cNvSpPr>
          <p:nvPr/>
        </p:nvSpPr>
        <p:spPr bwMode="auto">
          <a:xfrm>
            <a:off x="1902433" y="6128292"/>
            <a:ext cx="4568623" cy="646331"/>
          </a:xfrm>
          <a:prstGeom prst="rect">
            <a:avLst/>
          </a:prstGeom>
          <a:solidFill>
            <a:schemeClr val="bg1"/>
          </a:solidFill>
          <a:ln w="9525">
            <a:noFill/>
            <a:miter lim="800000"/>
            <a:headEnd/>
            <a:tailEnd/>
          </a:ln>
        </p:spPr>
        <p:txBody>
          <a:bodyPr wrap="none">
            <a:prstTxWarp prst="textNoShape">
              <a:avLst/>
            </a:prstTxWarp>
            <a:spAutoFit/>
          </a:bodyPr>
          <a:lstStyle/>
          <a:p>
            <a:r>
              <a:rPr lang="en-US"/>
              <a:t>Yes, I want to explore the cave. </a:t>
            </a:r>
          </a:p>
          <a:p>
            <a:r>
              <a:rPr lang="en-US"/>
              <a:t>No, It’s too hot. I want to play in the waterfall. </a:t>
            </a:r>
          </a:p>
        </p:txBody>
      </p:sp>
      <p:sp>
        <p:nvSpPr>
          <p:cNvPr id="2" name="Slide Number Placeholder 1"/>
          <p:cNvSpPr>
            <a:spLocks noGrp="1"/>
          </p:cNvSpPr>
          <p:nvPr>
            <p:ph type="sldNum" sz="quarter" idx="12"/>
          </p:nvPr>
        </p:nvSpPr>
        <p:spPr/>
        <p:txBody>
          <a:bodyPr/>
          <a:lstStyle/>
          <a:p>
            <a:fld id="{74C2F60E-34D8-DD42-93FD-7BD7AE432328}" type="slidenum">
              <a:rPr lang="en-US"/>
              <a:pPr/>
              <a:t>116</a:t>
            </a:fld>
            <a:endParaRPr lang="en-US"/>
          </a:p>
        </p:txBody>
      </p:sp>
    </p:spTree>
    <p:extLst>
      <p:ext uri="{BB962C8B-B14F-4D97-AF65-F5344CB8AC3E}">
        <p14:creationId xmlns:p14="http://schemas.microsoft.com/office/powerpoint/2010/main" val="154802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7"/>
          <p:cNvSpPr>
            <a:spLocks noGrp="1"/>
          </p:cNvSpPr>
          <p:nvPr>
            <p:ph type="title"/>
          </p:nvPr>
        </p:nvSpPr>
        <p:spPr>
          <a:xfrm>
            <a:off x="631568" y="282285"/>
            <a:ext cx="7772400" cy="1350240"/>
          </a:xfrm>
          <a:solidFill>
            <a:schemeClr val="bg1"/>
          </a:solidFill>
        </p:spPr>
        <p:txBody>
          <a:bodyPr>
            <a:normAutofit/>
          </a:bodyPr>
          <a:lstStyle/>
          <a:p>
            <a:r>
              <a:rPr lang="en-US" sz="2800">
                <a:solidFill>
                  <a:schemeClr val="tx1"/>
                </a:solidFill>
                <a:ea typeface="Cambria" pitchFamily="-84" charset="0"/>
                <a:cs typeface="Cambria" pitchFamily="-84" charset="0"/>
              </a:rPr>
              <a:t>Do you want to….. or</a:t>
            </a:r>
            <a:r>
              <a:rPr lang="is-IS" sz="2800">
                <a:solidFill>
                  <a:schemeClr val="tx1"/>
                </a:solidFill>
                <a:ea typeface="Cambria" pitchFamily="-84" charset="0"/>
                <a:cs typeface="Cambria" pitchFamily="-84" charset="0"/>
              </a:rPr>
              <a:t>…...</a:t>
            </a:r>
            <a:r>
              <a:rPr lang="en-US" sz="2800">
                <a:solidFill>
                  <a:schemeClr val="tx1"/>
                </a:solidFill>
                <a:ea typeface="Cambria" pitchFamily="-84" charset="0"/>
                <a:cs typeface="Cambria" pitchFamily="-84" charset="0"/>
              </a:rPr>
              <a:t>?  </a:t>
            </a:r>
            <a:br>
              <a:rPr lang="en-US" sz="2800">
                <a:solidFill>
                  <a:schemeClr val="tx1"/>
                </a:solidFill>
                <a:ea typeface="Cambria" pitchFamily="-84" charset="0"/>
                <a:cs typeface="Cambria" pitchFamily="-84" charset="0"/>
              </a:rPr>
            </a:br>
            <a:r>
              <a:rPr lang="en-US" sz="2800">
                <a:solidFill>
                  <a:schemeClr val="tx1"/>
                </a:solidFill>
                <a:ea typeface="Cambria" pitchFamily="-84" charset="0"/>
                <a:cs typeface="Cambria" pitchFamily="-84" charset="0"/>
              </a:rPr>
              <a:t>I want to</a:t>
            </a:r>
            <a:r>
              <a:rPr lang="is-IS" sz="2800">
                <a:solidFill>
                  <a:schemeClr val="tx1"/>
                </a:solidFill>
                <a:ea typeface="Cambria" pitchFamily="-84" charset="0"/>
                <a:cs typeface="Cambria" pitchFamily="-84" charset="0"/>
              </a:rPr>
              <a:t>…   I don’t want to...</a:t>
            </a:r>
            <a:br>
              <a:rPr lang="is-IS" sz="2800">
                <a:solidFill>
                  <a:schemeClr val="tx1"/>
                </a:solidFill>
                <a:ea typeface="Cambria" pitchFamily="-84" charset="0"/>
                <a:cs typeface="Cambria" pitchFamily="-84" charset="0"/>
              </a:rPr>
            </a:br>
            <a:r>
              <a:rPr lang="is-IS" sz="2800">
                <a:solidFill>
                  <a:schemeClr val="tx1"/>
                </a:solidFill>
                <a:ea typeface="Cambria" pitchFamily="-84" charset="0"/>
                <a:cs typeface="Cambria" pitchFamily="-84" charset="0"/>
              </a:rPr>
              <a:t>First , I want to.... Then, I want to...</a:t>
            </a:r>
            <a:endParaRPr lang="en-US" sz="2800">
              <a:solidFill>
                <a:schemeClr val="tx1"/>
              </a:solidFill>
              <a:ea typeface="Cambria" pitchFamily="-84" charset="0"/>
              <a:cs typeface="Cambria" pitchFamily="-84" charset="0"/>
            </a:endParaRPr>
          </a:p>
        </p:txBody>
      </p:sp>
      <p:sp>
        <p:nvSpPr>
          <p:cNvPr id="16" name="Footer Placeholder 15"/>
          <p:cNvSpPr>
            <a:spLocks noGrp="1"/>
          </p:cNvSpPr>
          <p:nvPr>
            <p:ph type="ftr" sz="quarter" idx="11"/>
          </p:nvPr>
        </p:nvSpPr>
        <p:spPr/>
        <p:txBody>
          <a:bodyPr/>
          <a:lstStyle/>
          <a:p>
            <a:r>
              <a:rPr lang="en-US"/>
              <a:t>Laura Terrill</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631568" y="6186008"/>
            <a:ext cx="1915909" cy="369332"/>
          </a:xfrm>
          <a:prstGeom prst="rect">
            <a:avLst/>
          </a:prstGeom>
          <a:noFill/>
          <a:ln w="9525">
            <a:noFill/>
            <a:miter lim="800000"/>
            <a:headEnd/>
            <a:tailEnd/>
          </a:ln>
        </p:spPr>
        <p:txBody>
          <a:bodyPr wrap="none">
            <a:prstTxWarp prst="textNoShape">
              <a:avLst/>
            </a:prstTxWarp>
            <a:spAutoFit/>
          </a:bodyPr>
          <a:lstStyle/>
          <a:p>
            <a:pPr algn="ctr"/>
            <a:r>
              <a:rPr lang="en-US"/>
              <a:t>swim at the beach</a:t>
            </a:r>
          </a:p>
        </p:txBody>
      </p:sp>
      <p:sp>
        <p:nvSpPr>
          <p:cNvPr id="17" name="TextBox 28"/>
          <p:cNvSpPr txBox="1">
            <a:spLocks noChangeArrowheads="1"/>
          </p:cNvSpPr>
          <p:nvPr/>
        </p:nvSpPr>
        <p:spPr bwMode="auto">
          <a:xfrm>
            <a:off x="4547540" y="6261100"/>
            <a:ext cx="876009" cy="369332"/>
          </a:xfrm>
          <a:prstGeom prst="rect">
            <a:avLst/>
          </a:prstGeom>
          <a:noFill/>
          <a:ln w="9525">
            <a:noFill/>
            <a:miter lim="800000"/>
            <a:headEnd/>
            <a:tailEnd/>
          </a:ln>
        </p:spPr>
        <p:txBody>
          <a:bodyPr wrap="none">
            <a:prstTxWarp prst="textNoShape">
              <a:avLst/>
            </a:prstTxWarp>
            <a:spAutoFit/>
          </a:bodyPr>
          <a:lstStyle/>
          <a:p>
            <a:pPr algn="ctr"/>
            <a:r>
              <a:rPr lang="en-US"/>
              <a:t>snorkel</a:t>
            </a:r>
          </a:p>
        </p:txBody>
      </p:sp>
      <p:sp>
        <p:nvSpPr>
          <p:cNvPr id="18" name="TextBox 29"/>
          <p:cNvSpPr txBox="1">
            <a:spLocks noChangeArrowheads="1"/>
          </p:cNvSpPr>
          <p:nvPr/>
        </p:nvSpPr>
        <p:spPr bwMode="auto">
          <a:xfrm>
            <a:off x="6681529" y="6381750"/>
            <a:ext cx="2363083" cy="400110"/>
          </a:xfrm>
          <a:prstGeom prst="rect">
            <a:avLst/>
          </a:prstGeom>
          <a:noFill/>
          <a:ln w="9525">
            <a:noFill/>
            <a:miter lim="800000"/>
            <a:headEnd/>
            <a:tailEnd/>
          </a:ln>
        </p:spPr>
        <p:txBody>
          <a:bodyPr wrap="none">
            <a:prstTxWarp prst="textNoShape">
              <a:avLst/>
            </a:prstTxWarp>
            <a:spAutoFit/>
          </a:bodyPr>
          <a:lstStyle/>
          <a:p>
            <a:pPr algn="ctr"/>
            <a:r>
              <a:rPr lang="en-US" sz="2000"/>
              <a:t>hike in the rainforest</a:t>
            </a:r>
          </a:p>
        </p:txBody>
      </p:sp>
      <p:sp>
        <p:nvSpPr>
          <p:cNvPr id="20" name="Rounded Rectangle 19"/>
          <p:cNvSpPr/>
          <p:nvPr/>
        </p:nvSpPr>
        <p:spPr>
          <a:xfrm rot="21124116">
            <a:off x="1972855" y="2835336"/>
            <a:ext cx="5009314" cy="1926911"/>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Question/answer frames</a:t>
            </a:r>
          </a:p>
          <a:p>
            <a:pPr algn="ctr"/>
            <a:r>
              <a:rPr lang="en-US" sz="2800">
                <a:solidFill>
                  <a:schemeClr val="bg1"/>
                </a:solidFill>
              </a:rPr>
              <a:t>No answers</a:t>
            </a:r>
          </a:p>
          <a:p>
            <a:pPr algn="ctr"/>
            <a:r>
              <a:rPr lang="en-US" sz="2800">
                <a:solidFill>
                  <a:schemeClr val="bg1"/>
                </a:solidFill>
              </a:rPr>
              <a:t>Words for 3 activities disappear</a:t>
            </a:r>
          </a:p>
        </p:txBody>
      </p:sp>
      <p:sp>
        <p:nvSpPr>
          <p:cNvPr id="2" name="Slide Number Placeholder 1"/>
          <p:cNvSpPr>
            <a:spLocks noGrp="1"/>
          </p:cNvSpPr>
          <p:nvPr>
            <p:ph type="sldNum" sz="quarter" idx="12"/>
          </p:nvPr>
        </p:nvSpPr>
        <p:spPr/>
        <p:txBody>
          <a:bodyPr/>
          <a:lstStyle/>
          <a:p>
            <a:fld id="{74C2F60E-34D8-DD42-93FD-7BD7AE432328}" type="slidenum">
              <a:rPr lang="en-US"/>
              <a:pPr/>
              <a:t>117</a:t>
            </a:fld>
            <a:endParaRPr lang="en-US"/>
          </a:p>
        </p:txBody>
      </p:sp>
    </p:spTree>
    <p:extLst>
      <p:ext uri="{BB962C8B-B14F-4D97-AF65-F5344CB8AC3E}">
        <p14:creationId xmlns:p14="http://schemas.microsoft.com/office/powerpoint/2010/main" val="116270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7"/>
          <p:cNvSpPr>
            <a:spLocks noGrp="1"/>
          </p:cNvSpPr>
          <p:nvPr>
            <p:ph type="title"/>
          </p:nvPr>
        </p:nvSpPr>
        <p:spPr>
          <a:xfrm>
            <a:off x="528637" y="459122"/>
            <a:ext cx="7746743" cy="1089123"/>
          </a:xfrm>
          <a:solidFill>
            <a:schemeClr val="bg1"/>
          </a:solidFill>
        </p:spPr>
        <p:txBody>
          <a:bodyPr>
            <a:normAutofit/>
          </a:bodyPr>
          <a:lstStyle/>
          <a:p>
            <a:r>
              <a:rPr lang="en-US" sz="2800">
                <a:solidFill>
                  <a:schemeClr val="tx1"/>
                </a:solidFill>
                <a:ea typeface="Cambria" pitchFamily="-84" charset="0"/>
                <a:cs typeface="Cambria" pitchFamily="-84" charset="0"/>
              </a:rPr>
              <a:t>I want to</a:t>
            </a:r>
            <a:r>
              <a:rPr lang="is-IS" sz="2800">
                <a:solidFill>
                  <a:schemeClr val="tx1"/>
                </a:solidFill>
                <a:ea typeface="Cambria" pitchFamily="-84" charset="0"/>
                <a:cs typeface="Cambria" pitchFamily="-84" charset="0"/>
              </a:rPr>
              <a:t>…   I don’t want to...</a:t>
            </a:r>
            <a:br>
              <a:rPr lang="is-IS" sz="2800">
                <a:solidFill>
                  <a:schemeClr val="tx1"/>
                </a:solidFill>
                <a:ea typeface="Cambria" pitchFamily="-84" charset="0"/>
                <a:cs typeface="Cambria" pitchFamily="-84" charset="0"/>
              </a:rPr>
            </a:br>
            <a:r>
              <a:rPr lang="is-IS" sz="2800">
                <a:solidFill>
                  <a:schemeClr val="tx1"/>
                </a:solidFill>
                <a:ea typeface="Cambria" pitchFamily="-84" charset="0"/>
                <a:cs typeface="Cambria" pitchFamily="-84" charset="0"/>
              </a:rPr>
              <a:t>First , I want to.... Then, I want to...</a:t>
            </a:r>
            <a:endParaRPr lang="en-US" sz="2800">
              <a:solidFill>
                <a:schemeClr val="tx1"/>
              </a:solidFill>
              <a:ea typeface="Cambria" pitchFamily="-84" charset="0"/>
              <a:cs typeface="Cambria" pitchFamily="-84" charset="0"/>
            </a:endParaRPr>
          </a:p>
        </p:txBody>
      </p:sp>
      <p:sp>
        <p:nvSpPr>
          <p:cNvPr id="16" name="Footer Placeholder 15"/>
          <p:cNvSpPr>
            <a:spLocks noGrp="1"/>
          </p:cNvSpPr>
          <p:nvPr>
            <p:ph type="ftr" sz="quarter" idx="11"/>
          </p:nvPr>
        </p:nvSpPr>
        <p:spPr/>
        <p:txBody>
          <a:bodyPr/>
          <a:lstStyle/>
          <a:p>
            <a:r>
              <a:rPr lang="en-US"/>
              <a:t>Laura Terrill</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Rounded Rectangle 14"/>
          <p:cNvSpPr/>
          <p:nvPr/>
        </p:nvSpPr>
        <p:spPr>
          <a:xfrm rot="21124116">
            <a:off x="1972855" y="2835336"/>
            <a:ext cx="5009314" cy="1926911"/>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 frames disappear</a:t>
            </a:r>
          </a:p>
          <a:p>
            <a:pPr algn="ctr"/>
            <a:r>
              <a:rPr lang="en-US" sz="2800">
                <a:solidFill>
                  <a:schemeClr val="bg1"/>
                </a:solidFill>
              </a:rPr>
              <a:t>Answer frames remain</a:t>
            </a:r>
          </a:p>
          <a:p>
            <a:pPr algn="ctr"/>
            <a:r>
              <a:rPr lang="en-US" sz="2800">
                <a:solidFill>
                  <a:schemeClr val="bg1"/>
                </a:solidFill>
              </a:rPr>
              <a:t>No words for activities</a:t>
            </a:r>
          </a:p>
        </p:txBody>
      </p:sp>
      <p:sp>
        <p:nvSpPr>
          <p:cNvPr id="2" name="Slide Number Placeholder 1"/>
          <p:cNvSpPr>
            <a:spLocks noGrp="1"/>
          </p:cNvSpPr>
          <p:nvPr>
            <p:ph type="sldNum" sz="quarter" idx="12"/>
          </p:nvPr>
        </p:nvSpPr>
        <p:spPr/>
        <p:txBody>
          <a:bodyPr/>
          <a:lstStyle/>
          <a:p>
            <a:fld id="{74C2F60E-34D8-DD42-93FD-7BD7AE432328}" type="slidenum">
              <a:rPr lang="en-US"/>
              <a:pPr/>
              <a:t>118</a:t>
            </a:fld>
            <a:endParaRPr lang="en-US"/>
          </a:p>
        </p:txBody>
      </p:sp>
    </p:spTree>
    <p:extLst>
      <p:ext uri="{BB962C8B-B14F-4D97-AF65-F5344CB8AC3E}">
        <p14:creationId xmlns:p14="http://schemas.microsoft.com/office/powerpoint/2010/main" val="1587078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590550" y="304800"/>
            <a:ext cx="8128466" cy="865188"/>
          </a:xfrm>
          <a:solidFill>
            <a:schemeClr val="accent1"/>
          </a:solidFill>
        </p:spPr>
        <p:txBody>
          <a:bodyPr>
            <a:normAutofit/>
          </a:bodyPr>
          <a:lstStyle/>
          <a:p>
            <a:pPr algn="ctr"/>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119</a:t>
            </a:fld>
            <a:endParaRPr lang="en-US"/>
          </a:p>
        </p:txBody>
      </p:sp>
    </p:spTree>
    <p:extLst>
      <p:ext uri="{BB962C8B-B14F-4D97-AF65-F5344CB8AC3E}">
        <p14:creationId xmlns:p14="http://schemas.microsoft.com/office/powerpoint/2010/main" val="1422223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4370" name="Rectangle 2"/>
          <p:cNvSpPr>
            <a:spLocks noGrp="1" noChangeArrowheads="1"/>
          </p:cNvSpPr>
          <p:nvPr>
            <p:ph type="title"/>
          </p:nvPr>
        </p:nvSpPr>
        <p:spPr>
          <a:xfrm>
            <a:off x="612648" y="25400"/>
            <a:ext cx="8153400" cy="990600"/>
          </a:xfrm>
        </p:spPr>
        <p:txBody>
          <a:bodyPr>
            <a:normAutofit/>
          </a:bodyPr>
          <a:lstStyle/>
          <a:p>
            <a:r>
              <a:rPr lang="en-US" sz="3600">
                <a:solidFill>
                  <a:schemeClr val="tx1"/>
                </a:solidFill>
              </a:rPr>
              <a:t>Performance Rubric – Interpersonal Task</a:t>
            </a:r>
          </a:p>
        </p:txBody>
      </p:sp>
      <p:graphicFrame>
        <p:nvGraphicFramePr>
          <p:cNvPr id="7" name="Content Placeholder 6"/>
          <p:cNvGraphicFramePr>
            <a:graphicFrameLocks noGrp="1"/>
          </p:cNvGraphicFramePr>
          <p:nvPr>
            <p:ph sz="quarter" idx="1"/>
          </p:nvPr>
        </p:nvGraphicFramePr>
        <p:xfrm>
          <a:off x="177800" y="927100"/>
          <a:ext cx="8766175" cy="5456682"/>
        </p:xfrm>
        <a:graphic>
          <a:graphicData uri="http://schemas.openxmlformats.org/drawingml/2006/table">
            <a:tbl>
              <a:tblPr firstRow="1" bandRow="1">
                <a:tableStyleId>{5C22544A-7EE6-4342-B048-85BDC9FD1C3A}</a:tableStyleId>
              </a:tblPr>
              <a:tblGrid>
                <a:gridCol w="1753235"/>
                <a:gridCol w="1753235"/>
                <a:gridCol w="1753235"/>
                <a:gridCol w="1753235"/>
                <a:gridCol w="1753235"/>
              </a:tblGrid>
              <a:tr h="370840">
                <a:tc>
                  <a:txBody>
                    <a:bodyPr/>
                    <a:lstStyle/>
                    <a:p>
                      <a:pPr marL="0" marR="0">
                        <a:lnSpc>
                          <a:spcPct val="150000"/>
                        </a:lnSpc>
                        <a:spcBef>
                          <a:spcPts val="0"/>
                        </a:spcBef>
                        <a:spcAft>
                          <a:spcPts val="0"/>
                        </a:spcAft>
                      </a:pP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Strong </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Performance</a:t>
                      </a:r>
                      <a:endParaRPr lang="en-US" sz="1100">
                        <a:latin typeface="Times New Roman"/>
                        <a:ea typeface="Cambria"/>
                        <a:cs typeface="Times New Roman"/>
                      </a:endParaRPr>
                    </a:p>
                    <a:p>
                      <a:pPr marL="0" marR="0">
                        <a:lnSpc>
                          <a:spcPct val="150000"/>
                        </a:lnSpc>
                        <a:spcBef>
                          <a:spcPts val="0"/>
                        </a:spcBef>
                        <a:spcAft>
                          <a:spcPts val="0"/>
                        </a:spcAft>
                      </a:pPr>
                      <a:r>
                        <a:rPr lang="en-US" sz="1100" b="1">
                          <a:latin typeface="Times New Roman"/>
                          <a:ea typeface="Cambria"/>
                          <a:cs typeface="Times New Roman"/>
                        </a:rPr>
                        <a:t>   10                                  9</a:t>
                      </a: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Meets Expectations</a:t>
                      </a:r>
                      <a:endParaRPr lang="en-US" sz="1100">
                        <a:latin typeface="Times New Roman"/>
                        <a:ea typeface="Cambria"/>
                        <a:cs typeface="Times New Roman"/>
                      </a:endParaRPr>
                    </a:p>
                    <a:p>
                      <a:pPr marL="0" marR="0" algn="ctr">
                        <a:lnSpc>
                          <a:spcPct val="150000"/>
                        </a:lnSpc>
                        <a:spcBef>
                          <a:spcPts val="0"/>
                        </a:spcBef>
                        <a:spcAft>
                          <a:spcPts val="0"/>
                        </a:spcAft>
                      </a:pPr>
                      <a:r>
                        <a:rPr lang="en-US" sz="1100" b="1">
                          <a:latin typeface="Times New Roman"/>
                          <a:ea typeface="Cambria"/>
                          <a:cs typeface="Times New Roman"/>
                        </a:rPr>
                        <a:t>8</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Approaching Expectations</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7</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Strugging</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6  </a:t>
                      </a:r>
                      <a:endParaRPr lang="en-US" sz="1100">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well am I understood?</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easily understood; errors in speaking are minor and do not interfere with communication.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understood most of the time; may need to repeat or reword occasionally; errors in speaking do not interfere with communication.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difficult to understand at times; may ask for help expressing ideas; some errors may interfere with communication.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extremely difficult to understand; repeat frequently; errors interfere with communication.</a:t>
                      </a: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involved am I in the conversation?</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a variety of relevant questions to keep the conversation going; respond to questions and/or add follow-up comments; encourage others to participate.</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relevant questions to keep the conversation going; respond to questions and/or make a follow-up comment; equal participant in conversation.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a few relevant questions; give simple or minimal answers to questions.</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random questions that may or may not be on topic; minimal participation.</a:t>
                      </a: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easily do I deliver my thoughts?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conversation flows with few pauses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hesitations occur but seem natural; complete thoughts.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hesitations occur and are awkward; few or no incomplete thoughts.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speech is slow</a:t>
                      </a:r>
                      <a:r>
                        <a:rPr lang="en-US" sz="1100">
                          <a:latin typeface="Times New Roman"/>
                          <a:ea typeface="Cambria"/>
                          <a:cs typeface="Times New Roman"/>
                        </a:rPr>
                        <a:t> and halting</a:t>
                      </a:r>
                      <a:r>
                        <a:rPr lang="en-US" sz="1100">
                          <a:latin typeface="Cambria"/>
                          <a:ea typeface="Cambria"/>
                          <a:cs typeface="Times New Roman"/>
                        </a:rPr>
                        <a:t>; </a:t>
                      </a:r>
                      <a:r>
                        <a:rPr lang="en-US" sz="1100">
                          <a:latin typeface="Times New Roman"/>
                          <a:ea typeface="Cambria"/>
                          <a:cs typeface="Times New Roman"/>
                        </a:rPr>
                        <a:t>long pauses may occur; </a:t>
                      </a:r>
                      <a:r>
                        <a:rPr lang="en-US" sz="1100">
                          <a:latin typeface="Cambria"/>
                          <a:ea typeface="Cambria"/>
                          <a:cs typeface="Times New Roman"/>
                        </a:rPr>
                        <a:t>struggle to complete or do not complete thoughts.</a:t>
                      </a:r>
                      <a:endParaRPr lang="en-US" sz="1100">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do I demonstrate that I can correctly use the new vocabulary from the unit?</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successfully use many new words and personal vocabulary related to the unit; elaborates to complete the task</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successfully use new words related to the unit to complete the task.</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successfully use a few of the new words related to the unit to partially complete the task.</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rely on simple and very familiar vocabulary to partially complete the task.</a:t>
                      </a: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What cultural knowledge and understandings do I share?</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add relevant information about the target culture; use cultural gestures and/or expressions appropriately.</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refer to relevant information about the target culture; may use cultural gestures and/or expressions appropriately.</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make limited or no references to the target culture; may use a cultural gesture or expression.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respond only from personal point of view or perspective.</a:t>
                      </a:r>
                    </a:p>
                  </a:txBody>
                  <a:tcPr marL="68580" marR="68580" marT="0" marB="0" anchor="ctr"/>
                </a:tc>
              </a:tr>
            </a:tbl>
          </a:graphicData>
        </a:graphic>
      </p:graphicFrame>
      <p:cxnSp>
        <p:nvCxnSpPr>
          <p:cNvPr id="21" name="Straight Connector 20"/>
          <p:cNvCxnSpPr/>
          <p:nvPr/>
        </p:nvCxnSpPr>
        <p:spPr>
          <a:xfrm>
            <a:off x="457200" y="5334000"/>
            <a:ext cx="77788" cy="158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8" name="Footer Placeholder 7"/>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12</a:t>
            </a:fld>
            <a:endParaRPr lang="en-US"/>
          </a:p>
        </p:txBody>
      </p:sp>
    </p:spTree>
    <p:extLst>
      <p:ext uri="{BB962C8B-B14F-4D97-AF65-F5344CB8AC3E}">
        <p14:creationId xmlns:p14="http://schemas.microsoft.com/office/powerpoint/2010/main" val="5382955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Laura Terrill</a:t>
            </a:r>
            <a:endParaRPr lang="en-US" dirty="0"/>
          </a:p>
        </p:txBody>
      </p:sp>
      <p:sp>
        <p:nvSpPr>
          <p:cNvPr id="96258" name="Rectangle 3"/>
          <p:cNvSpPr>
            <a:spLocks noGrp="1" noChangeArrowheads="1"/>
          </p:cNvSpPr>
          <p:nvPr>
            <p:ph type="title" idx="4294967295"/>
          </p:nvPr>
        </p:nvSpPr>
        <p:spPr>
          <a:xfrm>
            <a:off x="403225" y="5455965"/>
            <a:ext cx="8131175" cy="850900"/>
          </a:xfrm>
          <a:solidFill>
            <a:schemeClr val="bg1"/>
          </a:solidFill>
        </p:spPr>
        <p:txBody>
          <a:bodyPr anchor="ctr">
            <a:noAutofit/>
          </a:bodyPr>
          <a:lstStyle/>
          <a:p>
            <a:pPr algn="ctr" eaLnBrk="1" hangingPunct="1"/>
            <a:r>
              <a:rPr lang="en-US" sz="2400">
                <a:solidFill>
                  <a:schemeClr val="tx1">
                    <a:lumMod val="95000"/>
                  </a:schemeClr>
                </a:solidFill>
                <a:ea typeface="ＭＳ Ｐゴシック" pitchFamily="-65" charset="-128"/>
                <a:cs typeface="ＭＳ Ｐゴシック" pitchFamily="-65" charset="-128"/>
              </a:rPr>
              <a:t>Where would you rather live and why?</a:t>
            </a:r>
            <a:br>
              <a:rPr lang="en-US" sz="2400">
                <a:solidFill>
                  <a:schemeClr val="tx1">
                    <a:lumMod val="95000"/>
                  </a:schemeClr>
                </a:solidFill>
                <a:ea typeface="ＭＳ Ｐゴシック" pitchFamily="-65" charset="-128"/>
                <a:cs typeface="ＭＳ Ｐゴシック" pitchFamily="-65" charset="-128"/>
              </a:rPr>
            </a:br>
            <a:r>
              <a:rPr lang="en-US" sz="2400">
                <a:solidFill>
                  <a:schemeClr val="tx1">
                    <a:lumMod val="95000"/>
                  </a:schemeClr>
                </a:solidFill>
                <a:ea typeface="ＭＳ Ｐゴシック" pitchFamily="-65" charset="-128"/>
                <a:cs typeface="ＭＳ Ｐゴシック" pitchFamily="-65" charset="-128"/>
              </a:rPr>
              <a:t>What might cause you to change your mind and why?</a:t>
            </a:r>
          </a:p>
        </p:txBody>
      </p:sp>
      <p:sp>
        <p:nvSpPr>
          <p:cNvPr id="96259" name="Rectangle 4"/>
          <p:cNvSpPr>
            <a:spLocks noChangeArrowheads="1"/>
          </p:cNvSpPr>
          <p:nvPr/>
        </p:nvSpPr>
        <p:spPr bwMode="auto">
          <a:xfrm>
            <a:off x="534787" y="377826"/>
            <a:ext cx="8131376" cy="584775"/>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3200"/>
              <a:t>Structured Debate</a:t>
            </a:r>
          </a:p>
        </p:txBody>
      </p:sp>
      <p:sp>
        <p:nvSpPr>
          <p:cNvPr id="8" name="Rectangle 3"/>
          <p:cNvSpPr txBox="1">
            <a:spLocks noChangeArrowheads="1"/>
          </p:cNvSpPr>
          <p:nvPr/>
        </p:nvSpPr>
        <p:spPr>
          <a:xfrm>
            <a:off x="762000" y="5105400"/>
            <a:ext cx="7772400" cy="838200"/>
          </a:xfrm>
          <a:prstGeom prst="rect">
            <a:avLst/>
          </a:prstGeom>
        </p:spPr>
        <p:txBody>
          <a:bodyPr anchor="ctr"/>
          <a:lstStyle/>
          <a:p>
            <a:pPr algn="ctr" eaLnBrk="1" fontAlgn="auto" hangingPunct="1">
              <a:spcAft>
                <a:spcPts val="0"/>
              </a:spcAft>
              <a:defRPr/>
            </a:pPr>
            <a:endParaRPr lang="en-US">
              <a:solidFill>
                <a:srgbClr val="000000"/>
              </a:solidFill>
              <a:latin typeface="+mj-lt"/>
              <a:ea typeface="+mj-ea"/>
              <a:cs typeface="+mj-cs"/>
            </a:endParaRPr>
          </a:p>
        </p:txBody>
      </p:sp>
      <p:pic>
        <p:nvPicPr>
          <p:cNvPr id="96261" name="Picture 6" descr="gallery.jpg"/>
          <p:cNvPicPr>
            <a:picLocks noChangeAspect="1"/>
          </p:cNvPicPr>
          <p:nvPr/>
        </p:nvPicPr>
        <p:blipFill>
          <a:blip r:embed="rId3"/>
          <a:srcRect/>
          <a:stretch>
            <a:fillRect/>
          </a:stretch>
        </p:blipFill>
        <p:spPr bwMode="auto">
          <a:xfrm>
            <a:off x="4779600" y="3003444"/>
            <a:ext cx="3284537" cy="2185987"/>
          </a:xfrm>
          <a:prstGeom prst="rect">
            <a:avLst/>
          </a:prstGeom>
          <a:noFill/>
          <a:ln w="9525">
            <a:noFill/>
            <a:miter lim="800000"/>
            <a:headEnd/>
            <a:tailEnd/>
          </a:ln>
        </p:spPr>
      </p:pic>
      <p:sp>
        <p:nvSpPr>
          <p:cNvPr id="96262" name="TextBox 8"/>
          <p:cNvSpPr txBox="1">
            <a:spLocks noChangeArrowheads="1"/>
          </p:cNvSpPr>
          <p:nvPr/>
        </p:nvSpPr>
        <p:spPr bwMode="auto">
          <a:xfrm>
            <a:off x="4807359" y="3131091"/>
            <a:ext cx="1402949" cy="461665"/>
          </a:xfrm>
          <a:prstGeom prst="rect">
            <a:avLst/>
          </a:prstGeom>
          <a:solidFill>
            <a:schemeClr val="bg1"/>
          </a:solidFill>
          <a:ln w="9525">
            <a:noFill/>
            <a:miter lim="800000"/>
            <a:headEnd/>
            <a:tailEnd/>
          </a:ln>
        </p:spPr>
        <p:txBody>
          <a:bodyPr wrap="none">
            <a:prstTxWarp prst="textNoShape">
              <a:avLst/>
            </a:prstTxWarp>
            <a:spAutoFit/>
          </a:bodyPr>
          <a:lstStyle/>
          <a:p>
            <a:pPr algn="ctr"/>
            <a:r>
              <a:rPr lang="en-US" sz="2400"/>
              <a:t>Humacao</a:t>
            </a:r>
          </a:p>
        </p:txBody>
      </p:sp>
      <p:pic>
        <p:nvPicPr>
          <p:cNvPr id="96263" name="Picture 9" descr="getting_to_rincon_pr.JPG"/>
          <p:cNvPicPr>
            <a:picLocks noChangeAspect="1"/>
          </p:cNvPicPr>
          <p:nvPr/>
        </p:nvPicPr>
        <p:blipFill>
          <a:blip r:embed="rId4"/>
          <a:srcRect/>
          <a:stretch>
            <a:fillRect/>
          </a:stretch>
        </p:blipFill>
        <p:spPr bwMode="auto">
          <a:xfrm>
            <a:off x="2565300" y="1224758"/>
            <a:ext cx="4070350" cy="1536700"/>
          </a:xfrm>
          <a:prstGeom prst="rect">
            <a:avLst/>
          </a:prstGeom>
          <a:noFill/>
          <a:ln w="9525">
            <a:noFill/>
            <a:miter lim="800000"/>
            <a:headEnd/>
            <a:tailEnd/>
          </a:ln>
        </p:spPr>
      </p:pic>
      <p:pic>
        <p:nvPicPr>
          <p:cNvPr id="96264" name="Picture 10" descr="san Juan.jpg"/>
          <p:cNvPicPr>
            <a:picLocks noChangeAspect="1"/>
          </p:cNvPicPr>
          <p:nvPr/>
        </p:nvPicPr>
        <p:blipFill>
          <a:blip r:embed="rId5"/>
          <a:srcRect/>
          <a:stretch>
            <a:fillRect/>
          </a:stretch>
        </p:blipFill>
        <p:spPr bwMode="auto">
          <a:xfrm>
            <a:off x="762000" y="3023615"/>
            <a:ext cx="3024188" cy="2165816"/>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74C2F60E-34D8-DD42-93FD-7BD7AE432328}" type="slidenum">
              <a:rPr lang="en-US"/>
              <a:pPr/>
              <a:t>120</a:t>
            </a:fld>
            <a:endParaRPr lang="en-US"/>
          </a:p>
        </p:txBody>
      </p:sp>
    </p:spTree>
    <p:extLst>
      <p:ext uri="{BB962C8B-B14F-4D97-AF65-F5344CB8AC3E}">
        <p14:creationId xmlns:p14="http://schemas.microsoft.com/office/powerpoint/2010/main" val="181737339"/>
      </p:ext>
    </p:extLst>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p:nvPr/>
        </p:nvGrpSpPr>
        <p:grpSpPr>
          <a:xfrm>
            <a:off x="260179" y="1567352"/>
            <a:ext cx="8502821" cy="4247315"/>
            <a:chOff x="260179" y="1488037"/>
            <a:chExt cx="8502821" cy="4247315"/>
          </a:xfrm>
        </p:grpSpPr>
        <p:pic>
          <p:nvPicPr>
            <p:cNvPr id="12" name="Picture 11" descr="images.jpeg"/>
            <p:cNvPicPr>
              <a:picLocks noChangeAspect="1"/>
            </p:cNvPicPr>
            <p:nvPr/>
          </p:nvPicPr>
          <p:blipFill>
            <a:blip r:embed="rId3"/>
            <a:stretch>
              <a:fillRect/>
            </a:stretch>
          </p:blipFill>
          <p:spPr>
            <a:xfrm>
              <a:off x="260179" y="3233452"/>
              <a:ext cx="3251200" cy="2501900"/>
            </a:xfrm>
            <a:prstGeom prst="rect">
              <a:avLst/>
            </a:prstGeom>
          </p:spPr>
        </p:pic>
        <p:sp>
          <p:nvSpPr>
            <p:cNvPr id="13" name="Cloud Callout 12"/>
            <p:cNvSpPr/>
            <p:nvPr/>
          </p:nvSpPr>
          <p:spPr>
            <a:xfrm>
              <a:off x="4368800" y="1488037"/>
              <a:ext cx="4394200" cy="1353312"/>
            </a:xfrm>
            <a:prstGeom prst="cloudCallout">
              <a:avLst>
                <a:gd name="adj1" fmla="val -93589"/>
                <a:gd name="adj2" fmla="val 186067"/>
              </a:avLst>
            </a:prstGeom>
            <a:solidFill>
              <a:schemeClr val="accent1"/>
            </a:solidFill>
          </p:spPr>
          <p:style>
            <a:lnRef idx="1">
              <a:schemeClr val="accent4"/>
            </a:lnRef>
            <a:fillRef idx="3">
              <a:schemeClr val="accent4"/>
            </a:fillRef>
            <a:effectRef idx="2">
              <a:schemeClr val="accent4"/>
            </a:effectRef>
            <a:fontRef idx="minor">
              <a:schemeClr val="lt1"/>
            </a:fontRef>
          </p:style>
          <p:txBody>
            <a:bodyPr rtlCol="0" anchor="ctr"/>
            <a:lstStyle/>
            <a:p>
              <a:pPr algn="ctr"/>
              <a:r>
                <a:rPr lang="en-US"/>
                <a:t>Hear the conversation you want students to have. Do not teach the conversation. </a:t>
              </a:r>
            </a:p>
          </p:txBody>
        </p:sp>
      </p:grpSp>
      <p:sp>
        <p:nvSpPr>
          <p:cNvPr id="11" name="Title 10"/>
          <p:cNvSpPr>
            <a:spLocks noGrp="1"/>
          </p:cNvSpPr>
          <p:nvPr>
            <p:ph type="title"/>
          </p:nvPr>
        </p:nvSpPr>
        <p:spPr/>
        <p:txBody>
          <a:bodyPr>
            <a:normAutofit/>
          </a:bodyPr>
          <a:lstStyle/>
          <a:p>
            <a:r>
              <a:rPr lang="en-US"/>
              <a:t>Learning Target – Name places that are found in and near cities</a:t>
            </a:r>
          </a:p>
        </p:txBody>
      </p:sp>
      <p:sp>
        <p:nvSpPr>
          <p:cNvPr id="15" name="TextBox 14"/>
          <p:cNvSpPr txBox="1"/>
          <p:nvPr/>
        </p:nvSpPr>
        <p:spPr>
          <a:xfrm>
            <a:off x="4699000" y="2971800"/>
            <a:ext cx="4394200" cy="3693319"/>
          </a:xfrm>
          <a:prstGeom prst="rect">
            <a:avLst/>
          </a:prstGeom>
          <a:noFill/>
        </p:spPr>
        <p:txBody>
          <a:bodyPr wrap="square" rtlCol="0">
            <a:spAutoFit/>
          </a:bodyPr>
          <a:lstStyle/>
          <a:p>
            <a:pPr marL="182880" indent="-182880">
              <a:buFont typeface="Courier New"/>
              <a:buChar char="o"/>
            </a:pPr>
            <a:r>
              <a:rPr lang="en-US"/>
              <a:t>Do you want to go to Angers?</a:t>
            </a:r>
          </a:p>
          <a:p>
            <a:pPr marL="182880" indent="-182880">
              <a:buFont typeface="Courier New"/>
              <a:buChar char="o"/>
            </a:pPr>
            <a:r>
              <a:rPr lang="en-US"/>
              <a:t>Angers? I don’t know. I like to go to the beach. Is there a beach?</a:t>
            </a:r>
          </a:p>
          <a:p>
            <a:pPr marL="182880" indent="-182880">
              <a:buFont typeface="Courier New"/>
              <a:buChar char="o"/>
            </a:pPr>
            <a:r>
              <a:rPr lang="en-US"/>
              <a:t>No, but there is a great castle and the beach is close to Angers.</a:t>
            </a:r>
          </a:p>
          <a:p>
            <a:pPr marL="182880" indent="-182880">
              <a:buFont typeface="Courier New"/>
              <a:buChar char="o"/>
            </a:pPr>
            <a:r>
              <a:rPr lang="en-US"/>
              <a:t>I prefer a town close to the beach. What about La Baule?</a:t>
            </a:r>
          </a:p>
          <a:p>
            <a:pPr marL="182880" indent="-182880">
              <a:buFont typeface="Courier New"/>
              <a:buChar char="o"/>
            </a:pPr>
            <a:r>
              <a:rPr lang="en-US"/>
              <a:t>Maybe, are there museums and good restaurants? </a:t>
            </a:r>
          </a:p>
          <a:p>
            <a:pPr marL="182880" indent="-182880">
              <a:buFont typeface="Courier New"/>
              <a:buChar char="o"/>
            </a:pPr>
            <a:r>
              <a:rPr lang="en-US"/>
              <a:t>Of course. </a:t>
            </a:r>
          </a:p>
          <a:p>
            <a:pPr marL="182880" indent="-182880">
              <a:buFont typeface="Courier New"/>
              <a:buChar char="o"/>
            </a:pPr>
            <a:r>
              <a:rPr lang="en-US"/>
              <a:t>OK, what about 3 days in La Baule and 3 in Angers.</a:t>
            </a:r>
          </a:p>
          <a:p>
            <a:pPr marL="182880" indent="-182880">
              <a:buFont typeface="Courier New"/>
              <a:buChar char="o"/>
            </a:pPr>
            <a:r>
              <a:rPr lang="en-US"/>
              <a:t>Great idea. Let’s go.</a:t>
            </a:r>
          </a:p>
        </p:txBody>
      </p:sp>
      <p:sp>
        <p:nvSpPr>
          <p:cNvPr id="3" name="Slide Number Placeholder 2"/>
          <p:cNvSpPr>
            <a:spLocks noGrp="1"/>
          </p:cNvSpPr>
          <p:nvPr>
            <p:ph type="sldNum" sz="quarter" idx="12"/>
          </p:nvPr>
        </p:nvSpPr>
        <p:spPr/>
        <p:txBody>
          <a:bodyPr/>
          <a:lstStyle/>
          <a:p>
            <a:fld id="{74C2F60E-34D8-DD42-93FD-7BD7AE432328}" type="slidenum">
              <a:rPr lang="en-US"/>
              <a:pPr/>
              <a:t>121</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609037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09" y="1690689"/>
            <a:ext cx="7137400" cy="4838700"/>
          </a:xfrm>
          <a:prstGeom prst="rect">
            <a:avLst/>
          </a:prstGeom>
        </p:spPr>
      </p:pic>
      <p:sp>
        <p:nvSpPr>
          <p:cNvPr id="5" name="Title 4"/>
          <p:cNvSpPr>
            <a:spLocks noGrp="1"/>
          </p:cNvSpPr>
          <p:nvPr>
            <p:ph type="title"/>
          </p:nvPr>
        </p:nvSpPr>
        <p:spPr>
          <a:xfrm>
            <a:off x="503959" y="545235"/>
            <a:ext cx="7886700" cy="1325563"/>
          </a:xfrm>
        </p:spPr>
        <p:txBody>
          <a:bodyPr/>
          <a:lstStyle/>
          <a:p>
            <a:r>
              <a:rPr lang="en-US"/>
              <a:t>Functional Vocabulary List</a:t>
            </a:r>
          </a:p>
        </p:txBody>
      </p:sp>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122</a:t>
            </a:fld>
            <a:endParaRPr lang="en-US"/>
          </a:p>
        </p:txBody>
      </p:sp>
    </p:spTree>
    <p:extLst>
      <p:ext uri="{BB962C8B-B14F-4D97-AF65-F5344CB8AC3E}">
        <p14:creationId xmlns:p14="http://schemas.microsoft.com/office/powerpoint/2010/main" val="73565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7" name="Picture 10" descr="Screen shot 2011-12-02 at 11.35.43 PM.png"/>
          <p:cNvPicPr>
            <a:picLocks noChangeAspect="1"/>
          </p:cNvPicPr>
          <p:nvPr/>
        </p:nvPicPr>
        <p:blipFill>
          <a:blip r:embed="rId3"/>
          <a:srcRect/>
          <a:stretch>
            <a:fillRect/>
          </a:stretch>
        </p:blipFill>
        <p:spPr bwMode="auto">
          <a:xfrm>
            <a:off x="200025" y="1754188"/>
            <a:ext cx="2097088" cy="3667125"/>
          </a:xfrm>
          <a:prstGeom prst="rect">
            <a:avLst/>
          </a:prstGeom>
          <a:noFill/>
          <a:ln w="9525">
            <a:noFill/>
            <a:miter lim="800000"/>
            <a:headEnd/>
            <a:tailEnd/>
          </a:ln>
        </p:spPr>
      </p:pic>
      <p:sp>
        <p:nvSpPr>
          <p:cNvPr id="318468" name="TextBox 12"/>
          <p:cNvSpPr txBox="1">
            <a:spLocks noChangeArrowheads="1"/>
          </p:cNvSpPr>
          <p:nvPr/>
        </p:nvSpPr>
        <p:spPr bwMode="auto">
          <a:xfrm>
            <a:off x="228600" y="5791200"/>
            <a:ext cx="2092325" cy="276225"/>
          </a:xfrm>
          <a:prstGeom prst="rect">
            <a:avLst/>
          </a:prstGeom>
          <a:noFill/>
          <a:ln w="9525">
            <a:noFill/>
            <a:miter lim="800000"/>
            <a:headEnd/>
            <a:tailEnd/>
          </a:ln>
        </p:spPr>
        <p:txBody>
          <a:bodyPr wrap="none">
            <a:prstTxWarp prst="textNoShape">
              <a:avLst/>
            </a:prstTxWarp>
            <a:spAutoFit/>
          </a:bodyPr>
          <a:lstStyle/>
          <a:p>
            <a:pPr algn="ctr"/>
            <a:r>
              <a:rPr lang="en-US" sz="1200"/>
              <a:t>http://1jour1actu.com/debat/</a:t>
            </a:r>
          </a:p>
        </p:txBody>
      </p:sp>
      <p:sp>
        <p:nvSpPr>
          <p:cNvPr id="14" name="TextBox 13"/>
          <p:cNvSpPr txBox="1"/>
          <p:nvPr/>
        </p:nvSpPr>
        <p:spPr>
          <a:xfrm>
            <a:off x="2508069" y="1393489"/>
            <a:ext cx="6374673" cy="5293757"/>
          </a:xfrm>
          <a:prstGeom prst="rect">
            <a:avLst/>
          </a:prstGeom>
          <a:noFill/>
        </p:spPr>
        <p:txBody>
          <a:bodyPr wrap="square">
            <a:spAutoFit/>
          </a:bodyPr>
          <a:lstStyle/>
          <a:p>
            <a:pPr>
              <a:defRPr/>
            </a:pPr>
            <a:r>
              <a:rPr lang="en-US" sz="1800">
                <a:latin typeface="Arial" charset="0"/>
                <a:ea typeface="ＭＳ Ｐゴシック" charset="-128"/>
                <a:cs typeface="ＭＳ Ｐゴシック" charset="-128"/>
              </a:rPr>
              <a:t>Beggars are being banned from downtown areas. It’s against the law to beg in the streets or in public transportation. If beggers are caught, they must pay a fine of about $75.00. </a:t>
            </a:r>
          </a:p>
          <a:p>
            <a:pPr>
              <a:defRPr/>
            </a:pPr>
            <a:endParaRPr lang="en-US" sz="1800">
              <a:latin typeface="Arial" charset="0"/>
              <a:ea typeface="ＭＳ Ｐゴシック" charset="-128"/>
              <a:cs typeface="ＭＳ Ｐゴシック" charset="-128"/>
            </a:endParaRPr>
          </a:p>
          <a:p>
            <a:pPr>
              <a:defRPr/>
            </a:pPr>
            <a:r>
              <a:rPr lang="en-US" sz="1800" b="1">
                <a:latin typeface="Arial" charset="0"/>
                <a:ea typeface="ＭＳ Ｐゴシック" charset="-128"/>
                <a:cs typeface="ＭＳ Ｐゴシック" charset="-128"/>
              </a:rPr>
              <a:t>Roles in the debate:</a:t>
            </a:r>
          </a:p>
          <a:p>
            <a:pPr marL="182880" indent="182880">
              <a:buFont typeface="Arial"/>
              <a:buChar char="•"/>
              <a:defRPr/>
            </a:pPr>
            <a:r>
              <a:rPr lang="en-US" sz="1800">
                <a:latin typeface="Arial" charset="0"/>
                <a:ea typeface="ＭＳ Ｐゴシック" charset="-128"/>
                <a:cs typeface="ＭＳ Ｐゴシック" charset="-128"/>
              </a:rPr>
              <a:t>the mayor of the city</a:t>
            </a:r>
          </a:p>
          <a:p>
            <a:pPr marL="182880" indent="182880">
              <a:buFont typeface="Arial"/>
              <a:buChar char="•"/>
              <a:defRPr/>
            </a:pPr>
            <a:r>
              <a:rPr lang="en-US" sz="1800">
                <a:latin typeface="Arial" charset="0"/>
                <a:ea typeface="ＭＳ Ｐゴシック" charset="-128"/>
                <a:cs typeface="ＭＳ Ｐゴシック" charset="-128"/>
              </a:rPr>
              <a:t>a beggar</a:t>
            </a:r>
          </a:p>
          <a:p>
            <a:pPr marL="182880" indent="182880">
              <a:buFont typeface="Arial"/>
              <a:buChar char="•"/>
              <a:defRPr/>
            </a:pPr>
            <a:r>
              <a:rPr lang="en-US" sz="1800">
                <a:latin typeface="Arial" charset="0"/>
                <a:ea typeface="ＭＳ Ｐゴシック" charset="-128"/>
                <a:cs typeface="ＭＳ Ｐゴシック" charset="-128"/>
              </a:rPr>
              <a:t>a resident of the city</a:t>
            </a:r>
          </a:p>
          <a:p>
            <a:pPr marL="182880" indent="182880">
              <a:buFont typeface="Arial"/>
              <a:buChar char="•"/>
              <a:defRPr/>
            </a:pPr>
            <a:r>
              <a:rPr lang="en-US" sz="1800">
                <a:latin typeface="Arial" charset="0"/>
                <a:ea typeface="ＭＳ Ｐゴシック" charset="-128"/>
                <a:cs typeface="ＭＳ Ｐゴシック" charset="-128"/>
              </a:rPr>
              <a:t>a representative of a foundation that helps the poor</a:t>
            </a:r>
          </a:p>
          <a:p>
            <a:pPr marL="182880">
              <a:defRPr/>
            </a:pPr>
            <a:endParaRPr lang="en-US" sz="1800">
              <a:latin typeface="Arial" charset="0"/>
              <a:ea typeface="ＭＳ Ｐゴシック" charset="-128"/>
              <a:cs typeface="ＭＳ Ｐゴシック" charset="-128"/>
            </a:endParaRPr>
          </a:p>
          <a:p>
            <a:pPr>
              <a:defRPr/>
            </a:pPr>
            <a:r>
              <a:rPr lang="en-US" sz="1800" b="1">
                <a:latin typeface="Arial" charset="0"/>
                <a:ea typeface="ＭＳ Ｐゴシック" charset="-128"/>
                <a:cs typeface="ＭＳ Ｐゴシック" charset="-128"/>
              </a:rPr>
              <a:t>Consider:</a:t>
            </a:r>
          </a:p>
          <a:p>
            <a:pPr marL="182880" indent="-182880">
              <a:buFont typeface="Arial"/>
              <a:buChar char="•"/>
              <a:defRPr/>
            </a:pPr>
            <a:r>
              <a:rPr lang="en-US">
                <a:latin typeface="Arial" charset="0"/>
                <a:ea typeface="ＭＳ Ｐゴシック" charset="-128"/>
                <a:cs typeface="ＭＳ Ｐゴシック" charset="-128"/>
              </a:rPr>
              <a:t>the need to enact laws for public good</a:t>
            </a:r>
          </a:p>
          <a:p>
            <a:pPr marL="182880" indent="-182880">
              <a:buFont typeface="Arial"/>
              <a:buChar char="•"/>
              <a:defRPr/>
            </a:pPr>
            <a:r>
              <a:rPr lang="en-US">
                <a:latin typeface="Arial" charset="0"/>
                <a:ea typeface="ＭＳ Ｐゴシック" charset="-128"/>
                <a:cs typeface="ＭＳ Ｐゴシック" charset="-128"/>
              </a:rPr>
              <a:t>the need for food and shelter for the homeless or unemployed</a:t>
            </a:r>
          </a:p>
          <a:p>
            <a:pPr marL="182880" indent="-182880">
              <a:buFont typeface="Arial"/>
              <a:buChar char="•"/>
              <a:defRPr/>
            </a:pPr>
            <a:r>
              <a:rPr lang="en-US">
                <a:latin typeface="Arial" charset="0"/>
                <a:ea typeface="ＭＳ Ｐゴシック" charset="-128"/>
                <a:cs typeface="ＭＳ Ｐゴシック" charset="-128"/>
              </a:rPr>
              <a:t>the need to feel safe in the streets</a:t>
            </a:r>
          </a:p>
          <a:p>
            <a:pPr marL="182880" indent="-182880">
              <a:buFont typeface="Arial"/>
              <a:buChar char="•"/>
              <a:defRPr/>
            </a:pPr>
            <a:r>
              <a:rPr lang="en-US">
                <a:latin typeface="Arial" charset="0"/>
                <a:ea typeface="ＭＳ Ｐゴシック" charset="-128"/>
                <a:cs typeface="ＭＳ Ｐゴシック" charset="-128"/>
              </a:rPr>
              <a:t>where the beggars go when they leave the city</a:t>
            </a:r>
          </a:p>
          <a:p>
            <a:pPr marL="182880" indent="-182880">
              <a:buFont typeface="Arial"/>
              <a:buChar char="•"/>
              <a:defRPr/>
            </a:pPr>
            <a:r>
              <a:rPr lang="en-US">
                <a:latin typeface="Arial" charset="0"/>
                <a:ea typeface="ＭＳ Ｐゴシック" charset="-128"/>
                <a:cs typeface="ＭＳ Ｐゴシック" charset="-128"/>
              </a:rPr>
              <a:t>the impact of the current economic conditions on poverty</a:t>
            </a:r>
          </a:p>
          <a:p>
            <a:pPr marL="182880" indent="182880">
              <a:buFont typeface="Arial"/>
              <a:buChar char="•"/>
              <a:defRPr/>
            </a:pPr>
            <a:endParaRPr lang="en-US" sz="1600">
              <a:latin typeface="Arial" charset="0"/>
              <a:ea typeface="ＭＳ Ｐゴシック" charset="-128"/>
              <a:cs typeface="ＭＳ Ｐゴシック" charset="-128"/>
            </a:endParaRPr>
          </a:p>
          <a:p>
            <a:pPr>
              <a:defRPr/>
            </a:pPr>
            <a:r>
              <a:rPr lang="en-US" sz="1600" b="1">
                <a:latin typeface="Arial" charset="0"/>
                <a:ea typeface="ＭＳ Ｐゴシック" charset="-128"/>
                <a:cs typeface="ＭＳ Ｐゴシック" charset="-128"/>
              </a:rPr>
              <a:t> </a:t>
            </a:r>
            <a:endParaRPr lang="en-US" sz="1600">
              <a:latin typeface="Arial" charset="0"/>
              <a:ea typeface="ＭＳ Ｐゴシック" charset="-128"/>
              <a:cs typeface="ＭＳ Ｐゴシック" charset="-128"/>
            </a:endParaRPr>
          </a:p>
        </p:txBody>
      </p:sp>
      <p:sp>
        <p:nvSpPr>
          <p:cNvPr id="7" name="Footer Placeholder 6"/>
          <p:cNvSpPr>
            <a:spLocks noGrp="1"/>
          </p:cNvSpPr>
          <p:nvPr>
            <p:ph type="ftr" sz="quarter" idx="11"/>
          </p:nvPr>
        </p:nvSpPr>
        <p:spPr/>
        <p:txBody>
          <a:bodyPr/>
          <a:lstStyle/>
          <a:p>
            <a:r>
              <a:rPr lang="en-US"/>
              <a:t>Laura Terrill</a:t>
            </a:r>
          </a:p>
        </p:txBody>
      </p:sp>
      <p:sp>
        <p:nvSpPr>
          <p:cNvPr id="9" name="Rectangle 4"/>
          <p:cNvSpPr>
            <a:spLocks noChangeArrowheads="1"/>
          </p:cNvSpPr>
          <p:nvPr/>
        </p:nvSpPr>
        <p:spPr bwMode="auto">
          <a:xfrm>
            <a:off x="534787" y="377826"/>
            <a:ext cx="8131376" cy="1015663"/>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3200"/>
              <a:t>Structured Debate</a:t>
            </a:r>
          </a:p>
          <a:p>
            <a:pPr algn="ctr"/>
            <a:r>
              <a:rPr lang="en-US" sz="2800" b="1">
                <a:ea typeface="ＭＳ Ｐゴシック" charset="-128"/>
                <a:cs typeface="ＭＳ Ｐゴシック" charset="-128"/>
              </a:rPr>
              <a:t>Should begging be banned from downtown areas?</a:t>
            </a:r>
            <a:endParaRPr lang="en-US" sz="2800">
              <a:ea typeface="ＭＳ Ｐゴシック" charset="-128"/>
              <a:cs typeface="ＭＳ Ｐゴシック" charset="-128"/>
            </a:endParaRPr>
          </a:p>
        </p:txBody>
      </p:sp>
      <p:sp>
        <p:nvSpPr>
          <p:cNvPr id="2" name="Slide Number Placeholder 1"/>
          <p:cNvSpPr>
            <a:spLocks noGrp="1"/>
          </p:cNvSpPr>
          <p:nvPr>
            <p:ph type="sldNum" sz="quarter" idx="12"/>
          </p:nvPr>
        </p:nvSpPr>
        <p:spPr/>
        <p:txBody>
          <a:bodyPr/>
          <a:lstStyle/>
          <a:p>
            <a:fld id="{74C2F60E-34D8-DD42-93FD-7BD7AE432328}" type="slidenum">
              <a:rPr lang="en-US"/>
              <a:pPr/>
              <a:t>123</a:t>
            </a:fld>
            <a:endParaRPr lang="en-US"/>
          </a:p>
        </p:txBody>
      </p:sp>
    </p:spTree>
    <p:extLst>
      <p:ext uri="{BB962C8B-B14F-4D97-AF65-F5344CB8AC3E}">
        <p14:creationId xmlns:p14="http://schemas.microsoft.com/office/powerpoint/2010/main" val="1277934842"/>
      </p:ext>
    </p:extLst>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50" y="298221"/>
            <a:ext cx="7835861" cy="894960"/>
          </a:xfrm>
          <a:solidFill>
            <a:schemeClr val="accent1"/>
          </a:solidFill>
        </p:spPr>
        <p:txBody>
          <a:bodyPr/>
          <a:lstStyle/>
          <a:p>
            <a:r>
              <a:rPr lang="en-US">
                <a:solidFill>
                  <a:schemeClr val="tx1"/>
                </a:solidFill>
              </a:rPr>
              <a:t>Vacation Time — Why travel?</a:t>
            </a:r>
            <a:endParaRPr lang="en-US" sz="2800">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124</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2229" y="1702962"/>
            <a:ext cx="7388513" cy="4351338"/>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9042052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1459"/>
            <a:ext cx="8153400" cy="990600"/>
          </a:xfrm>
        </p:spPr>
        <p:txBody>
          <a:bodyPr anchor="t">
            <a:normAutofit/>
          </a:bodyPr>
          <a:lstStyle/>
          <a:p>
            <a:pPr algn="ctr"/>
            <a:r>
              <a:rPr lang="en-US" sz="3600" dirty="0"/>
              <a:t>Interpersonal Rubric</a:t>
            </a:r>
          </a:p>
        </p:txBody>
      </p:sp>
      <p:graphicFrame>
        <p:nvGraphicFramePr>
          <p:cNvPr id="5" name="Content Placeholder 4"/>
          <p:cNvGraphicFramePr>
            <a:graphicFrameLocks noGrp="1"/>
          </p:cNvGraphicFramePr>
          <p:nvPr>
            <p:ph idx="1"/>
          </p:nvPr>
        </p:nvGraphicFramePr>
        <p:xfrm>
          <a:off x="63500" y="571500"/>
          <a:ext cx="8978900" cy="6220968"/>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well am I understood?</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am easily understood. My errors in speaking are minor and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understood most of the time. I may need to repeat or reword occasionally. My errors in speaking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difficult to understand at times. I may ask for help expressing ideas. Some errors may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extremely difficult to understand. I repeat frequently. My errors interfere with communication.</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involved am I in the conversation?</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ask a variety of relevant questions to keep the conversation going. I respond to questions and/or add follow-up comments. I encourage others to participate.</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relevant questions to keep the conversation going. I respond to questions and/or make a follow-up comment. I am an equal participant in conversation.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a few relevant questions. I give simple or minimal answers to questions.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random questions that may or may not be on topic. My participation is  minimal.</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easily do I deliver my thoughts?</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My conversation flows with few pauses.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pause but my hesitations seem natural. I complete my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hesitate often and pauses are awkward. I have few or no incomplete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My speech is slow and halting; long pauses may occur.  I struggle to complete or do not complete thoughts.</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do I demonstrate that I can correctly use the new vocabulary from the unit?</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successfully use many new words and personal vocabulary related to the unit. I elaborate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new words related to the unit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a few of the new words related to the unit to partially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rely on simple and very familiar vocabulary to partially complete the task.</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What cultural knowledge and understandings do I share?</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add relevant information about the target culture. I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refer to relevant information about the target culture. I may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make limited or no references to the target culture. I may use a cultural gesture or expression.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respond only from the personal point of view or my own perspective.</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125</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2303370"/>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06474"/>
          </a:xfrm>
          <a:solidFill>
            <a:schemeClr val="accent1"/>
          </a:solidFill>
        </p:spPr>
        <p:txBody>
          <a:bodyPr>
            <a:normAutofit/>
          </a:bodyPr>
          <a:lstStyle/>
          <a:p>
            <a:pPr algn="ctr"/>
            <a:r>
              <a:rPr lang="en-US" sz="4000">
                <a:solidFill>
                  <a:schemeClr val="tx1"/>
                </a:solidFill>
              </a:rPr>
              <a:t>Interpersonal Assessment Guidelines</a:t>
            </a:r>
          </a:p>
        </p:txBody>
      </p:sp>
      <p:sp>
        <p:nvSpPr>
          <p:cNvPr id="3" name="Content Placeholder 2"/>
          <p:cNvSpPr>
            <a:spLocks noGrp="1"/>
          </p:cNvSpPr>
          <p:nvPr>
            <p:ph idx="1"/>
          </p:nvPr>
        </p:nvSpPr>
        <p:spPr/>
        <p:txBody>
          <a:bodyPr>
            <a:normAutofit lnSpcReduction="10000"/>
          </a:bodyPr>
          <a:lstStyle/>
          <a:p>
            <a:pPr lvl="0"/>
            <a:r>
              <a:rPr lang="en-US"/>
              <a:t>The assessment is between 2 students who are selected at random.</a:t>
            </a:r>
          </a:p>
          <a:p>
            <a:pPr lvl="0"/>
            <a:r>
              <a:rPr lang="en-US"/>
              <a:t>Students are given up to 2 minutes to show what they can do. </a:t>
            </a:r>
          </a:p>
          <a:p>
            <a:pPr lvl="0"/>
            <a:r>
              <a:rPr lang="en-US"/>
              <a:t>If a prompt requires images, they should be images that have been used throughout the unit and images that reflect the target culture.</a:t>
            </a:r>
          </a:p>
          <a:p>
            <a:pPr lvl="0"/>
            <a:r>
              <a:rPr lang="en-US"/>
              <a:t>Retakes are allowed. The second score counts. There is no need to change the prompt. If images were used, the images would be different.</a:t>
            </a:r>
          </a:p>
          <a:p>
            <a:pPr lvl="0"/>
            <a:r>
              <a:rPr lang="en-US"/>
              <a:t>If doing the Global project, the images can come from what was shared by students during the class. </a:t>
            </a:r>
          </a:p>
          <a:p>
            <a:endParaRPr lang="en-US"/>
          </a:p>
        </p:txBody>
      </p:sp>
      <p:sp>
        <p:nvSpPr>
          <p:cNvPr id="4" name="Slide Number Placeholder 3"/>
          <p:cNvSpPr>
            <a:spLocks noGrp="1"/>
          </p:cNvSpPr>
          <p:nvPr>
            <p:ph type="sldNum" sz="quarter" idx="12"/>
          </p:nvPr>
        </p:nvSpPr>
        <p:spPr/>
        <p:txBody>
          <a:bodyPr/>
          <a:lstStyle/>
          <a:p>
            <a:fld id="{74C2F60E-34D8-DD42-93FD-7BD7AE432328}" type="slidenum">
              <a:rPr lang="en-US"/>
              <a:pPr/>
              <a:t>126</a:t>
            </a:fld>
            <a:endParaRPr lang="en-US" dirty="0"/>
          </a:p>
        </p:txBody>
      </p:sp>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87447903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p:cNvSpPr>
            <a:spLocks noGrp="1"/>
          </p:cNvSpPr>
          <p:nvPr>
            <p:ph type="ftr" sz="quarter" idx="11"/>
          </p:nvPr>
        </p:nvSpPr>
        <p:spPr/>
        <p:txBody>
          <a:bodyPr/>
          <a:lstStyle/>
          <a:p>
            <a:r>
              <a:rPr lang="en-US"/>
              <a:t>Laura Terrill</a:t>
            </a:r>
          </a:p>
        </p:txBody>
      </p:sp>
      <p:sp>
        <p:nvSpPr>
          <p:cNvPr id="199682" name="Title 1"/>
          <p:cNvSpPr>
            <a:spLocks noGrp="1"/>
          </p:cNvSpPr>
          <p:nvPr>
            <p:ph type="title" idx="4294967295"/>
          </p:nvPr>
        </p:nvSpPr>
        <p:spPr>
          <a:xfrm>
            <a:off x="356077" y="224500"/>
            <a:ext cx="2349023" cy="859178"/>
          </a:xfrm>
          <a:solidFill>
            <a:schemeClr val="accent1"/>
          </a:solidFill>
        </p:spPr>
        <p:txBody>
          <a:bodyPr>
            <a:normAutofit/>
          </a:bodyPr>
          <a:lstStyle/>
          <a:p>
            <a:pPr algn="ctr" eaLnBrk="1" hangingPunct="1"/>
            <a:r>
              <a:rPr lang="en-US" sz="3200">
                <a:solidFill>
                  <a:schemeClr val="tx1"/>
                </a:solidFill>
                <a:ea typeface="ＭＳ Ｐゴシック" pitchFamily="-105" charset="-128"/>
                <a:cs typeface="ＭＳ Ｐゴシック" pitchFamily="-105" charset="-128"/>
              </a:rPr>
              <a:t>Testing Day</a:t>
            </a:r>
          </a:p>
        </p:txBody>
      </p:sp>
      <p:sp>
        <p:nvSpPr>
          <p:cNvPr id="199683" name="Content Placeholder 7"/>
          <p:cNvSpPr>
            <a:spLocks noGrp="1"/>
          </p:cNvSpPr>
          <p:nvPr>
            <p:ph idx="4294967295"/>
          </p:nvPr>
        </p:nvSpPr>
        <p:spPr>
          <a:xfrm>
            <a:off x="3054122" y="302756"/>
            <a:ext cx="6022975" cy="5304947"/>
          </a:xfrm>
        </p:spPr>
        <p:txBody>
          <a:bodyPr>
            <a:noAutofit/>
          </a:bodyPr>
          <a:lstStyle/>
          <a:p>
            <a:pPr eaLnBrk="1" hangingPunct="1"/>
            <a:r>
              <a:rPr lang="en-US" sz="2000">
                <a:ea typeface="Cambria" pitchFamily="-105" charset="0"/>
                <a:cs typeface="Cambria" pitchFamily="-105" charset="0"/>
              </a:rPr>
              <a:t>Use the technology that is available to you, low-tech options will work</a:t>
            </a:r>
          </a:p>
          <a:p>
            <a:pPr eaLnBrk="1" hangingPunct="1"/>
            <a:r>
              <a:rPr lang="en-US" sz="2000">
                <a:ea typeface="Cambria" pitchFamily="-105" charset="0"/>
                <a:cs typeface="Cambria" pitchFamily="-105" charset="0"/>
              </a:rPr>
              <a:t>Select random partners on the day of the test, determine and post the order</a:t>
            </a:r>
          </a:p>
          <a:p>
            <a:pPr eaLnBrk="1" hangingPunct="1"/>
            <a:r>
              <a:rPr lang="en-US" sz="2000">
                <a:ea typeface="Cambria" pitchFamily="-105" charset="0"/>
                <a:cs typeface="Cambria" pitchFamily="-105" charset="0"/>
              </a:rPr>
              <a:t>Assign work to students, often a presentational assessment will work well</a:t>
            </a:r>
          </a:p>
          <a:p>
            <a:pPr eaLnBrk="1" hangingPunct="1"/>
            <a:r>
              <a:rPr lang="en-US" sz="2000">
                <a:ea typeface="Cambria" pitchFamily="-105" charset="0"/>
                <a:cs typeface="Cambria" pitchFamily="-105" charset="0"/>
              </a:rPr>
              <a:t>Create an ondeck area where each pair draws a situation at random, practices for 2 minutes and prepares to take either part</a:t>
            </a:r>
          </a:p>
          <a:p>
            <a:pPr eaLnBrk="1" hangingPunct="1"/>
            <a:r>
              <a:rPr lang="en-US" sz="2000">
                <a:ea typeface="Cambria" pitchFamily="-105" charset="0"/>
                <a:cs typeface="Cambria" pitchFamily="-105" charset="0"/>
              </a:rPr>
              <a:t>Move the ondeck students to a station in front of you. Give students up to 2 minutes to complete the task and indicate which partner should start the conversation. </a:t>
            </a:r>
          </a:p>
          <a:p>
            <a:pPr eaLnBrk="1" hangingPunct="1"/>
            <a:r>
              <a:rPr lang="en-US" sz="2000">
                <a:ea typeface="Cambria" pitchFamily="-105" charset="0"/>
                <a:cs typeface="Cambria" pitchFamily="-105" charset="0"/>
              </a:rPr>
              <a:t>Call time if necessary. Mark the rubric before asking the next pair to move to the station in front of you. </a:t>
            </a:r>
          </a:p>
          <a:p>
            <a:pPr marL="0" indent="0" eaLnBrk="1" hangingPunct="1">
              <a:buNone/>
            </a:pPr>
            <a:endParaRPr lang="en-US" sz="2000">
              <a:ea typeface="Cambria" pitchFamily="-105" charset="0"/>
              <a:cs typeface="Cambria" pitchFamily="-105" charset="0"/>
            </a:endParaRPr>
          </a:p>
        </p:txBody>
      </p:sp>
      <p:grpSp>
        <p:nvGrpSpPr>
          <p:cNvPr id="2" name="Group 34"/>
          <p:cNvGrpSpPr>
            <a:grpSpLocks/>
          </p:cNvGrpSpPr>
          <p:nvPr/>
        </p:nvGrpSpPr>
        <p:grpSpPr bwMode="auto">
          <a:xfrm>
            <a:off x="228600" y="1395413"/>
            <a:ext cx="2840038" cy="1905000"/>
            <a:chOff x="228600" y="1394936"/>
            <a:chExt cx="2839903" cy="1905000"/>
          </a:xfrm>
        </p:grpSpPr>
        <p:pic>
          <p:nvPicPr>
            <p:cNvPr id="199699" name="Picture 8"/>
            <p:cNvPicPr>
              <a:picLocks noChangeAspect="1"/>
            </p:cNvPicPr>
            <p:nvPr/>
          </p:nvPicPr>
          <p:blipFill>
            <a:blip r:embed="rId3"/>
            <a:srcRect/>
            <a:stretch>
              <a:fillRect/>
            </a:stretch>
          </p:blipFill>
          <p:spPr bwMode="auto">
            <a:xfrm>
              <a:off x="609600" y="1828800"/>
              <a:ext cx="717550" cy="1346200"/>
            </a:xfrm>
            <a:prstGeom prst="rect">
              <a:avLst/>
            </a:prstGeom>
            <a:noFill/>
            <a:ln w="9525">
              <a:noFill/>
              <a:miter lim="800000"/>
              <a:headEnd/>
              <a:tailEnd/>
            </a:ln>
          </p:spPr>
        </p:pic>
        <p:sp>
          <p:nvSpPr>
            <p:cNvPr id="199700" name="TextBox 20"/>
            <p:cNvSpPr txBox="1">
              <a:spLocks noChangeArrowheads="1"/>
            </p:cNvSpPr>
            <p:nvPr/>
          </p:nvSpPr>
          <p:spPr bwMode="auto">
            <a:xfrm>
              <a:off x="794641" y="1459468"/>
              <a:ext cx="1456724" cy="369332"/>
            </a:xfrm>
            <a:prstGeom prst="rect">
              <a:avLst/>
            </a:prstGeom>
            <a:noFill/>
            <a:ln w="9525">
              <a:noFill/>
              <a:miter lim="800000"/>
              <a:headEnd/>
              <a:tailEnd/>
            </a:ln>
          </p:spPr>
          <p:txBody>
            <a:bodyPr wrap="none">
              <a:prstTxWarp prst="textNoShape">
                <a:avLst/>
              </a:prstTxWarp>
              <a:spAutoFit/>
            </a:bodyPr>
            <a:lstStyle/>
            <a:p>
              <a:r>
                <a:rPr lang="en-US"/>
                <a:t>On-deck Area</a:t>
              </a:r>
            </a:p>
          </p:txBody>
        </p:sp>
        <p:sp>
          <p:nvSpPr>
            <p:cNvPr id="199701" name="TextBox 21"/>
            <p:cNvSpPr txBox="1">
              <a:spLocks noChangeArrowheads="1"/>
            </p:cNvSpPr>
            <p:nvPr/>
          </p:nvSpPr>
          <p:spPr bwMode="auto">
            <a:xfrm>
              <a:off x="1320793" y="2004536"/>
              <a:ext cx="1747710" cy="1077218"/>
            </a:xfrm>
            <a:prstGeom prst="rect">
              <a:avLst/>
            </a:prstGeom>
            <a:noFill/>
            <a:ln w="9525">
              <a:noFill/>
              <a:miter lim="800000"/>
              <a:headEnd/>
              <a:tailEnd/>
            </a:ln>
          </p:spPr>
          <p:txBody>
            <a:bodyPr>
              <a:prstTxWarp prst="textNoShape">
                <a:avLst/>
              </a:prstTxWarp>
              <a:spAutoFit/>
            </a:bodyPr>
            <a:lstStyle/>
            <a:p>
              <a:r>
                <a:rPr lang="en-US" sz="1600"/>
                <a:t>Students:</a:t>
              </a:r>
            </a:p>
            <a:p>
              <a:pPr>
                <a:buFont typeface="Arial" pitchFamily="-105" charset="0"/>
                <a:buChar char="•"/>
              </a:pPr>
              <a:r>
                <a:rPr lang="en-US" sz="1600"/>
                <a:t>Select images</a:t>
              </a:r>
            </a:p>
            <a:p>
              <a:pPr>
                <a:buFont typeface="Arial" pitchFamily="-105" charset="0"/>
                <a:buChar char="•"/>
              </a:pPr>
              <a:r>
                <a:rPr lang="en-US" sz="1600"/>
                <a:t>Practice both roles</a:t>
              </a:r>
            </a:p>
          </p:txBody>
        </p:sp>
        <p:sp>
          <p:nvSpPr>
            <p:cNvPr id="29" name="Octagon 28"/>
            <p:cNvSpPr/>
            <p:nvPr/>
          </p:nvSpPr>
          <p:spPr>
            <a:xfrm>
              <a:off x="228600" y="1394936"/>
              <a:ext cx="2590679" cy="19050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703" name="TextBox 29"/>
            <p:cNvSpPr txBox="1">
              <a:spLocks noChangeArrowheads="1"/>
            </p:cNvSpPr>
            <p:nvPr/>
          </p:nvSpPr>
          <p:spPr bwMode="auto">
            <a:xfrm>
              <a:off x="228600" y="2133600"/>
              <a:ext cx="359932" cy="369332"/>
            </a:xfrm>
            <a:prstGeom prst="rect">
              <a:avLst/>
            </a:prstGeom>
            <a:noFill/>
            <a:ln w="9525">
              <a:noFill/>
              <a:miter lim="800000"/>
              <a:headEnd/>
              <a:tailEnd/>
            </a:ln>
          </p:spPr>
          <p:txBody>
            <a:bodyPr wrap="none">
              <a:prstTxWarp prst="textNoShape">
                <a:avLst/>
              </a:prstTxWarp>
              <a:spAutoFit/>
            </a:bodyPr>
            <a:lstStyle/>
            <a:p>
              <a:r>
                <a:rPr lang="en-US"/>
                <a:t>1.</a:t>
              </a:r>
            </a:p>
          </p:txBody>
        </p:sp>
      </p:grpSp>
      <p:grpSp>
        <p:nvGrpSpPr>
          <p:cNvPr id="3" name="Group 27"/>
          <p:cNvGrpSpPr>
            <a:grpSpLocks/>
          </p:cNvGrpSpPr>
          <p:nvPr/>
        </p:nvGrpSpPr>
        <p:grpSpPr bwMode="auto">
          <a:xfrm>
            <a:off x="76200" y="4419600"/>
            <a:ext cx="3962400" cy="2133600"/>
            <a:chOff x="76200" y="4419600"/>
            <a:chExt cx="3962400" cy="2133600"/>
          </a:xfrm>
        </p:grpSpPr>
        <p:pic>
          <p:nvPicPr>
            <p:cNvPr id="199692" name="Picture 18" descr="teachhead10-4c.gif"/>
            <p:cNvPicPr>
              <a:picLocks noChangeAspect="1"/>
            </p:cNvPicPr>
            <p:nvPr/>
          </p:nvPicPr>
          <p:blipFill>
            <a:blip r:embed="rId4"/>
            <a:srcRect/>
            <a:stretch>
              <a:fillRect/>
            </a:stretch>
          </p:blipFill>
          <p:spPr bwMode="auto">
            <a:xfrm>
              <a:off x="356077" y="5507391"/>
              <a:ext cx="889000" cy="705866"/>
            </a:xfrm>
            <a:prstGeom prst="rect">
              <a:avLst/>
            </a:prstGeom>
            <a:noFill/>
            <a:ln w="9525">
              <a:noFill/>
              <a:miter lim="800000"/>
              <a:headEnd/>
              <a:tailEnd/>
            </a:ln>
          </p:spPr>
        </p:pic>
        <p:pic>
          <p:nvPicPr>
            <p:cNvPr id="199693" name="Picture 14" descr="answer-girl2-color.gif"/>
            <p:cNvPicPr>
              <a:picLocks noChangeAspect="1"/>
            </p:cNvPicPr>
            <p:nvPr/>
          </p:nvPicPr>
          <p:blipFill>
            <a:blip r:embed="rId5"/>
            <a:srcRect/>
            <a:stretch>
              <a:fillRect/>
            </a:stretch>
          </p:blipFill>
          <p:spPr bwMode="auto">
            <a:xfrm>
              <a:off x="1194277" y="5354991"/>
              <a:ext cx="514350" cy="617220"/>
            </a:xfrm>
            <a:prstGeom prst="rect">
              <a:avLst/>
            </a:prstGeom>
            <a:noFill/>
            <a:ln w="9525">
              <a:noFill/>
              <a:miter lim="800000"/>
              <a:headEnd/>
              <a:tailEnd/>
            </a:ln>
          </p:spPr>
        </p:pic>
        <p:pic>
          <p:nvPicPr>
            <p:cNvPr id="199694" name="Picture 13" descr="answer-boy-color.gif"/>
            <p:cNvPicPr>
              <a:picLocks noChangeAspect="1"/>
            </p:cNvPicPr>
            <p:nvPr/>
          </p:nvPicPr>
          <p:blipFill>
            <a:blip r:embed="rId6"/>
            <a:srcRect/>
            <a:stretch>
              <a:fillRect/>
            </a:stretch>
          </p:blipFill>
          <p:spPr bwMode="auto">
            <a:xfrm>
              <a:off x="889477" y="4890171"/>
              <a:ext cx="514350" cy="617220"/>
            </a:xfrm>
            <a:prstGeom prst="rect">
              <a:avLst/>
            </a:prstGeom>
            <a:noFill/>
            <a:ln w="9525">
              <a:noFill/>
              <a:miter lim="800000"/>
              <a:headEnd/>
              <a:tailEnd/>
            </a:ln>
          </p:spPr>
        </p:pic>
        <p:sp>
          <p:nvSpPr>
            <p:cNvPr id="199695" name="TextBox 22"/>
            <p:cNvSpPr txBox="1">
              <a:spLocks noChangeArrowheads="1"/>
            </p:cNvSpPr>
            <p:nvPr/>
          </p:nvSpPr>
          <p:spPr bwMode="auto">
            <a:xfrm>
              <a:off x="1143472" y="4572000"/>
              <a:ext cx="1879729" cy="369332"/>
            </a:xfrm>
            <a:prstGeom prst="rect">
              <a:avLst/>
            </a:prstGeom>
            <a:noFill/>
            <a:ln w="9525">
              <a:noFill/>
              <a:miter lim="800000"/>
              <a:headEnd/>
              <a:tailEnd/>
            </a:ln>
          </p:spPr>
          <p:txBody>
            <a:bodyPr wrap="none">
              <a:prstTxWarp prst="textNoShape">
                <a:avLst/>
              </a:prstTxWarp>
              <a:spAutoFit/>
            </a:bodyPr>
            <a:lstStyle/>
            <a:p>
              <a:r>
                <a:rPr lang="en-US"/>
                <a:t>Performance Area</a:t>
              </a:r>
            </a:p>
          </p:txBody>
        </p:sp>
        <p:sp>
          <p:nvSpPr>
            <p:cNvPr id="199696" name="TextBox 23"/>
            <p:cNvSpPr txBox="1">
              <a:spLocks noChangeArrowheads="1"/>
            </p:cNvSpPr>
            <p:nvPr/>
          </p:nvSpPr>
          <p:spPr bwMode="auto">
            <a:xfrm>
              <a:off x="1724047" y="5050191"/>
              <a:ext cx="2146742" cy="1077218"/>
            </a:xfrm>
            <a:prstGeom prst="rect">
              <a:avLst/>
            </a:prstGeom>
            <a:noFill/>
            <a:ln w="9525">
              <a:noFill/>
              <a:miter lim="800000"/>
              <a:headEnd/>
              <a:tailEnd/>
            </a:ln>
          </p:spPr>
          <p:txBody>
            <a:bodyPr wrap="none">
              <a:prstTxWarp prst="textNoShape">
                <a:avLst/>
              </a:prstTxWarp>
              <a:spAutoFit/>
            </a:bodyPr>
            <a:lstStyle/>
            <a:p>
              <a:r>
                <a:rPr lang="en-US" sz="1600"/>
                <a:t>Teacher:</a:t>
              </a:r>
            </a:p>
            <a:p>
              <a:pPr>
                <a:buFont typeface="Arial" pitchFamily="-105" charset="0"/>
                <a:buChar char="•"/>
              </a:pPr>
              <a:r>
                <a:rPr lang="en-US" sz="1600"/>
                <a:t>Indicates who starts</a:t>
              </a:r>
            </a:p>
            <a:p>
              <a:pPr>
                <a:buFont typeface="Arial" pitchFamily="-105" charset="0"/>
                <a:buChar char="•"/>
              </a:pPr>
              <a:r>
                <a:rPr lang="en-US" sz="1600"/>
                <a:t>Sets timer</a:t>
              </a:r>
            </a:p>
            <a:p>
              <a:pPr>
                <a:buFont typeface="Arial" pitchFamily="-105" charset="0"/>
                <a:buChar char="•"/>
              </a:pPr>
              <a:r>
                <a:rPr lang="en-US" sz="1600"/>
                <a:t>Assesses performance</a:t>
              </a:r>
            </a:p>
          </p:txBody>
        </p:sp>
        <p:sp>
          <p:nvSpPr>
            <p:cNvPr id="31" name="Teardrop 30"/>
            <p:cNvSpPr/>
            <p:nvPr/>
          </p:nvSpPr>
          <p:spPr>
            <a:xfrm>
              <a:off x="76200" y="4419600"/>
              <a:ext cx="3962400" cy="2133600"/>
            </a:xfrm>
            <a:prstGeom prst="teardrop">
              <a:avLst>
                <a:gd name="adj" fmla="val 68170"/>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698" name="TextBox 31"/>
            <p:cNvSpPr txBox="1">
              <a:spLocks noChangeArrowheads="1"/>
            </p:cNvSpPr>
            <p:nvPr/>
          </p:nvSpPr>
          <p:spPr bwMode="auto">
            <a:xfrm>
              <a:off x="152400" y="5124328"/>
              <a:ext cx="359932" cy="369332"/>
            </a:xfrm>
            <a:prstGeom prst="rect">
              <a:avLst/>
            </a:prstGeom>
            <a:noFill/>
            <a:ln w="9525">
              <a:noFill/>
              <a:miter lim="800000"/>
              <a:headEnd/>
              <a:tailEnd/>
            </a:ln>
          </p:spPr>
          <p:txBody>
            <a:bodyPr wrap="none">
              <a:prstTxWarp prst="textNoShape">
                <a:avLst/>
              </a:prstTxWarp>
              <a:spAutoFit/>
            </a:bodyPr>
            <a:lstStyle/>
            <a:p>
              <a:r>
                <a:rPr lang="en-US"/>
                <a:t>2.</a:t>
              </a:r>
            </a:p>
          </p:txBody>
        </p:sp>
      </p:grpSp>
      <p:grpSp>
        <p:nvGrpSpPr>
          <p:cNvPr id="4" name="Group 36"/>
          <p:cNvGrpSpPr>
            <a:grpSpLocks/>
          </p:cNvGrpSpPr>
          <p:nvPr/>
        </p:nvGrpSpPr>
        <p:grpSpPr bwMode="auto">
          <a:xfrm>
            <a:off x="5395908" y="5257800"/>
            <a:ext cx="3505198" cy="1295400"/>
            <a:chOff x="5396493" y="5257800"/>
            <a:chExt cx="3505040" cy="1295400"/>
          </a:xfrm>
        </p:grpSpPr>
        <p:sp>
          <p:nvSpPr>
            <p:cNvPr id="199688" name="TextBox 24"/>
            <p:cNvSpPr txBox="1">
              <a:spLocks noChangeArrowheads="1"/>
            </p:cNvSpPr>
            <p:nvPr/>
          </p:nvSpPr>
          <p:spPr bwMode="auto">
            <a:xfrm>
              <a:off x="6908808" y="5328947"/>
              <a:ext cx="1942692" cy="1077218"/>
            </a:xfrm>
            <a:prstGeom prst="rect">
              <a:avLst/>
            </a:prstGeom>
            <a:noFill/>
            <a:ln w="9525">
              <a:noFill/>
              <a:miter lim="800000"/>
              <a:headEnd/>
              <a:tailEnd/>
            </a:ln>
          </p:spPr>
          <p:txBody>
            <a:bodyPr wrap="square">
              <a:prstTxWarp prst="textNoShape">
                <a:avLst/>
              </a:prstTxWarp>
              <a:spAutoFit/>
            </a:bodyPr>
            <a:lstStyle/>
            <a:p>
              <a:r>
                <a:rPr lang="en-US" sz="1600"/>
                <a:t>Other students work quietly on assigned task that is due at end of class .</a:t>
              </a:r>
            </a:p>
          </p:txBody>
        </p:sp>
        <p:pic>
          <p:nvPicPr>
            <p:cNvPr id="199689" name="Picture 26" descr="4802940765_95db7428d2.jpg"/>
            <p:cNvPicPr>
              <a:picLocks noChangeAspect="1"/>
            </p:cNvPicPr>
            <p:nvPr/>
          </p:nvPicPr>
          <p:blipFill>
            <a:blip r:embed="rId7"/>
            <a:srcRect/>
            <a:stretch>
              <a:fillRect/>
            </a:stretch>
          </p:blipFill>
          <p:spPr bwMode="auto">
            <a:xfrm>
              <a:off x="5675093" y="5372100"/>
              <a:ext cx="1270000" cy="952500"/>
            </a:xfrm>
            <a:prstGeom prst="rect">
              <a:avLst/>
            </a:prstGeom>
            <a:noFill/>
            <a:ln w="9525">
              <a:noFill/>
              <a:miter lim="800000"/>
              <a:headEnd/>
              <a:tailEnd/>
            </a:ln>
          </p:spPr>
        </p:pic>
        <p:sp>
          <p:nvSpPr>
            <p:cNvPr id="33" name="Octagon 32"/>
            <p:cNvSpPr/>
            <p:nvPr/>
          </p:nvSpPr>
          <p:spPr>
            <a:xfrm>
              <a:off x="5396493" y="5257800"/>
              <a:ext cx="3505040" cy="12954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691" name="TextBox 33"/>
            <p:cNvSpPr txBox="1">
              <a:spLocks noChangeArrowheads="1"/>
            </p:cNvSpPr>
            <p:nvPr/>
          </p:nvSpPr>
          <p:spPr bwMode="auto">
            <a:xfrm>
              <a:off x="5431268" y="5726668"/>
              <a:ext cx="359932" cy="369332"/>
            </a:xfrm>
            <a:prstGeom prst="rect">
              <a:avLst/>
            </a:prstGeom>
            <a:noFill/>
            <a:ln w="9525">
              <a:noFill/>
              <a:miter lim="800000"/>
              <a:headEnd/>
              <a:tailEnd/>
            </a:ln>
          </p:spPr>
          <p:txBody>
            <a:bodyPr wrap="none">
              <a:prstTxWarp prst="textNoShape">
                <a:avLst/>
              </a:prstTxWarp>
              <a:spAutoFit/>
            </a:bodyPr>
            <a:lstStyle/>
            <a:p>
              <a:r>
                <a:rPr lang="en-US"/>
                <a:t>3.</a:t>
              </a:r>
            </a:p>
          </p:txBody>
        </p:sp>
      </p:grpSp>
      <p:sp>
        <p:nvSpPr>
          <p:cNvPr id="25" name="Slide Number Placeholder 24"/>
          <p:cNvSpPr>
            <a:spLocks noGrp="1"/>
          </p:cNvSpPr>
          <p:nvPr>
            <p:ph type="sldNum" sz="quarter" idx="12"/>
          </p:nvPr>
        </p:nvSpPr>
        <p:spPr/>
        <p:txBody>
          <a:bodyPr/>
          <a:lstStyle/>
          <a:p>
            <a:fld id="{74C2F60E-34D8-DD42-93FD-7BD7AE432328}" type="slidenum">
              <a:rPr lang="en-US"/>
              <a:pPr/>
              <a:t>127</a:t>
            </a:fld>
            <a:endParaRPr lang="en-US"/>
          </a:p>
        </p:txBody>
      </p:sp>
    </p:spTree>
    <p:extLst>
      <p:ext uri="{BB962C8B-B14F-4D97-AF65-F5344CB8AC3E}">
        <p14:creationId xmlns:p14="http://schemas.microsoft.com/office/powerpoint/2010/main" val="78403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a:p>
        </p:txBody>
      </p:sp>
      <p:pic>
        <p:nvPicPr>
          <p:cNvPr id="9" name="Picture 8"/>
          <p:cNvPicPr>
            <a:picLocks noChangeAspect="1"/>
          </p:cNvPicPr>
          <p:nvPr/>
        </p:nvPicPr>
        <p:blipFill>
          <a:blip r:embed="rId2"/>
          <a:stretch>
            <a:fillRect/>
          </a:stretch>
        </p:blipFill>
        <p:spPr>
          <a:xfrm>
            <a:off x="2686461" y="3492432"/>
            <a:ext cx="5647458" cy="2719146"/>
          </a:xfrm>
          <a:prstGeom prst="rect">
            <a:avLst/>
          </a:prstGeom>
        </p:spPr>
      </p:pic>
      <p:sp>
        <p:nvSpPr>
          <p:cNvPr id="10" name="Title 1"/>
          <p:cNvSpPr txBox="1">
            <a:spLocks/>
          </p:cNvSpPr>
          <p:nvPr/>
        </p:nvSpPr>
        <p:spPr>
          <a:xfrm>
            <a:off x="387349" y="446089"/>
            <a:ext cx="8350251" cy="900111"/>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dirty="0" smtClean="0">
                <a:solidFill>
                  <a:schemeClr val="tx1"/>
                </a:solidFill>
              </a:rPr>
              <a:t>Presentational Mode</a:t>
            </a:r>
          </a:p>
        </p:txBody>
      </p:sp>
      <p:sp>
        <p:nvSpPr>
          <p:cNvPr id="5" name="TextBox 4"/>
          <p:cNvSpPr txBox="1"/>
          <p:nvPr/>
        </p:nvSpPr>
        <p:spPr>
          <a:xfrm>
            <a:off x="803274" y="1562100"/>
            <a:ext cx="7518400" cy="1569660"/>
          </a:xfrm>
          <a:prstGeom prst="rect">
            <a:avLst/>
          </a:prstGeom>
          <a:noFill/>
        </p:spPr>
        <p:txBody>
          <a:bodyPr wrap="square" rtlCol="0">
            <a:spAutoFit/>
          </a:bodyPr>
          <a:lstStyle/>
          <a:p>
            <a:pPr algn="ctr"/>
            <a:r>
              <a:rPr lang="en-US" sz="2400" dirty="0"/>
              <a:t>Learners present information, concepts, and ideas to inform, explain, persuade, and narrate on a variety of topics using appropriate media and adapting to various audiences of listeners, readers, or viewers. </a:t>
            </a:r>
          </a:p>
        </p:txBody>
      </p:sp>
      <p:sp>
        <p:nvSpPr>
          <p:cNvPr id="2" name="Slide Number Placeholder 1"/>
          <p:cNvSpPr>
            <a:spLocks noGrp="1"/>
          </p:cNvSpPr>
          <p:nvPr>
            <p:ph type="sldNum" sz="quarter" idx="12"/>
          </p:nvPr>
        </p:nvSpPr>
        <p:spPr/>
        <p:txBody>
          <a:bodyPr/>
          <a:lstStyle/>
          <a:p>
            <a:fld id="{74C2F60E-34D8-DD42-93FD-7BD7AE432328}" type="slidenum">
              <a:rPr lang="en-US"/>
              <a:pPr/>
              <a:t>128</a:t>
            </a:fld>
            <a:endParaRPr lang="en-US"/>
          </a:p>
        </p:txBody>
      </p:sp>
      <p:pic>
        <p:nvPicPr>
          <p:cNvPr id="7" name="Picture 4" descr="P4220050-2"/>
          <p:cNvPicPr>
            <a:picLocks noChangeArrowheads="1"/>
          </p:cNvPicPr>
          <p:nvPr/>
        </p:nvPicPr>
        <p:blipFill>
          <a:blip r:embed="rId3"/>
          <a:srcRect/>
          <a:stretch>
            <a:fillRect/>
          </a:stretch>
        </p:blipFill>
        <p:spPr bwMode="auto">
          <a:xfrm>
            <a:off x="755752" y="3492432"/>
            <a:ext cx="2607372" cy="2719146"/>
          </a:xfrm>
          <a:prstGeom prst="rect">
            <a:avLst/>
          </a:prstGeom>
          <a:noFill/>
        </p:spPr>
      </p:pic>
    </p:spTree>
    <p:extLst>
      <p:ext uri="{BB962C8B-B14F-4D97-AF65-F5344CB8AC3E}">
        <p14:creationId xmlns:p14="http://schemas.microsoft.com/office/powerpoint/2010/main" val="1066443417"/>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38A9E21-AB1F-0046-90A3-CD9990E761FF}" type="slidenum">
              <a:rPr lang="en-US" altLang="en-US" sz="1800">
                <a:solidFill>
                  <a:srgbClr val="FFFFFF"/>
                </a:solidFill>
              </a:rPr>
              <a:pPr/>
              <a:t>129</a:t>
            </a:fld>
            <a:endParaRPr lang="en-US" altLang="en-US" sz="1800">
              <a:solidFill>
                <a:srgbClr val="FFFFFF"/>
              </a:solidFill>
            </a:endParaRPr>
          </a:p>
        </p:txBody>
      </p:sp>
      <p:sp>
        <p:nvSpPr>
          <p:cNvPr id="107523" name="Rectangle 2"/>
          <p:cNvSpPr>
            <a:spLocks noGrp="1" noChangeArrowheads="1"/>
          </p:cNvSpPr>
          <p:nvPr>
            <p:ph type="title" idx="4294967295"/>
          </p:nvPr>
        </p:nvSpPr>
        <p:spPr>
          <a:xfrm>
            <a:off x="210361" y="288924"/>
            <a:ext cx="7772400" cy="1143000"/>
          </a:xfrm>
        </p:spPr>
        <p:txBody>
          <a:bodyPr/>
          <a:lstStyle/>
          <a:p>
            <a:pPr eaLnBrk="1" hangingPunct="1"/>
            <a:r>
              <a:rPr lang="en-US" altLang="en-US">
                <a:solidFill>
                  <a:schemeClr val="tx1"/>
                </a:solidFill>
                <a:latin typeface="Calibri" charset="0"/>
                <a:ea typeface="ＭＳ Ｐゴシック" charset="-128"/>
              </a:rPr>
              <a:t>Writing is Thinking</a:t>
            </a:r>
          </a:p>
        </p:txBody>
      </p:sp>
      <p:pic>
        <p:nvPicPr>
          <p:cNvPr id="1075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5475" y="1676400"/>
            <a:ext cx="2795588"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5" name="Rectangle 2"/>
          <p:cNvSpPr txBox="1">
            <a:spLocks noChangeArrowheads="1"/>
          </p:cNvSpPr>
          <p:nvPr/>
        </p:nvSpPr>
        <p:spPr bwMode="auto">
          <a:xfrm>
            <a:off x="676275" y="53340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3200">
                <a:latin typeface="Calibri" charset="0"/>
              </a:rPr>
              <a:t>Writing Makes Thinking Concrete</a:t>
            </a:r>
          </a:p>
        </p:txBody>
      </p:sp>
    </p:spTree>
    <p:extLst>
      <p:ext uri="{BB962C8B-B14F-4D97-AF65-F5344CB8AC3E}">
        <p14:creationId xmlns:p14="http://schemas.microsoft.com/office/powerpoint/2010/main" val="79341048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509" y="374073"/>
            <a:ext cx="8534400" cy="1316616"/>
          </a:xfrm>
        </p:spPr>
        <p:txBody>
          <a:bodyPr/>
          <a:lstStyle/>
          <a:p>
            <a:pPr algn="ctr"/>
            <a:r>
              <a:rPr lang="en-US" sz="4000" dirty="0" smtClean="0">
                <a:solidFill>
                  <a:schemeClr val="tx1"/>
                </a:solidFill>
              </a:rPr>
              <a:t>PERFORMANCE</a:t>
            </a:r>
            <a:r>
              <a:rPr lang="en-US" dirty="0" smtClean="0">
                <a:solidFill>
                  <a:schemeClr val="tx1"/>
                </a:solidFill>
              </a:rPr>
              <a:t> </a:t>
            </a:r>
            <a:r>
              <a:rPr lang="en-US" sz="3600" dirty="0" smtClean="0">
                <a:solidFill>
                  <a:schemeClr val="tx1"/>
                </a:solidFill>
              </a:rPr>
              <a:t>towards </a:t>
            </a:r>
            <a:r>
              <a:rPr lang="en-US" sz="4000" dirty="0" smtClean="0">
                <a:solidFill>
                  <a:schemeClr val="tx1"/>
                </a:solidFill>
              </a:rPr>
              <a:t>PROFICIENCY</a:t>
            </a:r>
            <a:endParaRPr lang="en-US" sz="4000" dirty="0">
              <a:solidFill>
                <a:schemeClr val="tx1"/>
              </a:solidFill>
            </a:endParaRP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13</a:t>
            </a:fld>
            <a:endParaRPr lang="en-US" dirty="0"/>
          </a:p>
        </p:txBody>
      </p:sp>
      <p:sp>
        <p:nvSpPr>
          <p:cNvPr id="8" name="Right Arrow 7"/>
          <p:cNvSpPr>
            <a:spLocks noChangeAspect="1"/>
          </p:cNvSpPr>
          <p:nvPr/>
        </p:nvSpPr>
        <p:spPr>
          <a:xfrm>
            <a:off x="3935472" y="2868751"/>
            <a:ext cx="1287621" cy="852113"/>
          </a:xfrm>
          <a:prstGeom prst="rightArrow">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4"/>
              </a:solidFill>
            </a:endParaRPr>
          </a:p>
        </p:txBody>
      </p:sp>
      <p:pic>
        <p:nvPicPr>
          <p:cNvPr id="3" name="Picture 2"/>
          <p:cNvPicPr>
            <a:picLocks/>
          </p:cNvPicPr>
          <p:nvPr/>
        </p:nvPicPr>
        <p:blipFill rotWithShape="1">
          <a:blip r:embed="rId3">
            <a:extLst>
              <a:ext uri="{28A0092B-C50C-407E-A947-70E740481C1C}">
                <a14:useLocalDpi xmlns:a14="http://schemas.microsoft.com/office/drawing/2010/main" val="0"/>
              </a:ext>
            </a:extLst>
          </a:blip>
          <a:srcRect b="6267"/>
          <a:stretch/>
        </p:blipFill>
        <p:spPr>
          <a:xfrm>
            <a:off x="26344" y="1578425"/>
            <a:ext cx="3749040" cy="3410712"/>
          </a:xfrm>
          <a:prstGeom prst="rect">
            <a:avLst/>
          </a:prstGeom>
        </p:spPr>
      </p:pic>
      <p:pic>
        <p:nvPicPr>
          <p:cNvPr id="11" name="Picture 10"/>
          <p:cNvPicPr>
            <a:picLocks/>
          </p:cNvPicPr>
          <p:nvPr/>
        </p:nvPicPr>
        <p:blipFill rotWithShape="1">
          <a:blip r:embed="rId4">
            <a:extLst>
              <a:ext uri="{28A0092B-C50C-407E-A947-70E740481C1C}">
                <a14:useLocalDpi xmlns:a14="http://schemas.microsoft.com/office/drawing/2010/main" val="0"/>
              </a:ext>
            </a:extLst>
          </a:blip>
          <a:srcRect t="18948" r="4719" b="9352"/>
          <a:stretch/>
        </p:blipFill>
        <p:spPr>
          <a:xfrm>
            <a:off x="5278513" y="1600479"/>
            <a:ext cx="3803904" cy="3388658"/>
          </a:xfrm>
          <a:prstGeom prst="rect">
            <a:avLst/>
          </a:prstGeom>
        </p:spPr>
      </p:pic>
      <p:sp>
        <p:nvSpPr>
          <p:cNvPr id="7" name="TextBox 6"/>
          <p:cNvSpPr txBox="1"/>
          <p:nvPr/>
        </p:nvSpPr>
        <p:spPr>
          <a:xfrm>
            <a:off x="207818" y="5268738"/>
            <a:ext cx="8936182" cy="1077218"/>
          </a:xfrm>
          <a:prstGeom prst="rect">
            <a:avLst/>
          </a:prstGeom>
          <a:noFill/>
        </p:spPr>
        <p:txBody>
          <a:bodyPr wrap="square" rtlCol="0">
            <a:spAutoFit/>
          </a:bodyPr>
          <a:lstStyle/>
          <a:p>
            <a:pPr algn="ctr"/>
            <a:r>
              <a:rPr lang="en-US" sz="2000" dirty="0" smtClean="0"/>
              <a:t>Demonstration </a:t>
            </a:r>
            <a:r>
              <a:rPr lang="en-US" sz="2000" dirty="0"/>
              <a:t>of performance within a specific range (novice, intermediate, advanced)</a:t>
            </a:r>
            <a:r>
              <a:rPr lang="en-US" dirty="0"/>
              <a:t> </a:t>
            </a:r>
            <a:r>
              <a:rPr lang="en-US" sz="2400" b="1" i="1" dirty="0">
                <a:solidFill>
                  <a:schemeClr val="accent6"/>
                </a:solidFill>
              </a:rPr>
              <a:t>may be an indication of proficiency</a:t>
            </a:r>
            <a:r>
              <a:rPr lang="en-US" sz="2000" i="1" dirty="0"/>
              <a:t>; </a:t>
            </a:r>
            <a:r>
              <a:rPr lang="en-US" sz="2000" dirty="0"/>
              <a:t>performance on a variety of assessments provides evidence of how the learner may be rated for proficiency.</a:t>
            </a:r>
          </a:p>
        </p:txBody>
      </p:sp>
    </p:spTree>
    <p:extLst>
      <p:ext uri="{BB962C8B-B14F-4D97-AF65-F5344CB8AC3E}">
        <p14:creationId xmlns:p14="http://schemas.microsoft.com/office/powerpoint/2010/main" val="207549537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9"/>
          <p:cNvSpPr>
            <a:spLocks noGrp="1"/>
          </p:cNvSpPr>
          <p:nvPr>
            <p:ph type="title"/>
          </p:nvPr>
        </p:nvSpPr>
        <p:spPr>
          <a:xfrm>
            <a:off x="447675" y="618081"/>
            <a:ext cx="8229600" cy="1066800"/>
          </a:xfrm>
        </p:spPr>
        <p:txBody>
          <a:bodyPr>
            <a:noAutofit/>
          </a:bodyPr>
          <a:lstStyle/>
          <a:p>
            <a:pPr algn="ctr">
              <a:defRPr/>
            </a:pPr>
            <a:r>
              <a:rPr lang="en-US" sz="3600">
                <a:ea typeface="ＭＳ Ｐゴシック" pitchFamily="-1" charset="-128"/>
                <a:cs typeface="Calibri"/>
              </a:rPr>
              <a:t>Target Percentage Distribution of</a:t>
            </a:r>
            <a:br>
              <a:rPr lang="en-US" sz="3600">
                <a:ea typeface="ＭＳ Ｐゴシック" pitchFamily="-1" charset="-128"/>
                <a:cs typeface="Calibri"/>
              </a:rPr>
            </a:br>
            <a:r>
              <a:rPr lang="en-US" sz="3600">
                <a:ea typeface="ＭＳ Ｐゴシック" pitchFamily="-1" charset="-128"/>
                <a:cs typeface="Calibri"/>
              </a:rPr>
              <a:t> NAEP writing tasks</a:t>
            </a:r>
            <a:endParaRPr lang="en-US" sz="3600">
              <a:ea typeface="ＭＳ Ｐゴシック" pitchFamily="-1" charset="-128"/>
              <a:cs typeface="ＭＳ Ｐゴシック" pitchFamily="-1" charset="-128"/>
            </a:endParaRPr>
          </a:p>
        </p:txBody>
      </p:sp>
      <p:pic>
        <p:nvPicPr>
          <p:cNvPr id="37892" name="Picture 13" descr="Unknown.jpeg"/>
          <p:cNvPicPr>
            <a:picLocks noChangeAspect="1"/>
          </p:cNvPicPr>
          <p:nvPr/>
        </p:nvPicPr>
        <p:blipFill>
          <a:blip r:embed="rId3"/>
          <a:srcRect/>
          <a:stretch>
            <a:fillRect/>
          </a:stretch>
        </p:blipFill>
        <p:spPr bwMode="auto">
          <a:xfrm>
            <a:off x="223838" y="4809074"/>
            <a:ext cx="2976562" cy="1060450"/>
          </a:xfrm>
          <a:prstGeom prst="rect">
            <a:avLst/>
          </a:prstGeom>
          <a:noFill/>
          <a:ln w="9525">
            <a:noFill/>
            <a:miter lim="800000"/>
            <a:headEnd/>
            <a:tailEnd/>
          </a:ln>
        </p:spPr>
      </p:pic>
      <p:sp>
        <p:nvSpPr>
          <p:cNvPr id="37893" name="TextBox 5"/>
          <p:cNvSpPr txBox="1">
            <a:spLocks noChangeArrowheads="1"/>
          </p:cNvSpPr>
          <p:nvPr/>
        </p:nvSpPr>
        <p:spPr bwMode="auto">
          <a:xfrm>
            <a:off x="6186488" y="5570538"/>
            <a:ext cx="2805112" cy="830262"/>
          </a:xfrm>
          <a:prstGeom prst="rect">
            <a:avLst/>
          </a:prstGeom>
          <a:noFill/>
          <a:ln w="9525">
            <a:noFill/>
            <a:miter lim="800000"/>
            <a:headEnd/>
            <a:tailEnd/>
          </a:ln>
        </p:spPr>
        <p:txBody>
          <a:bodyPr wrap="none">
            <a:prstTxWarp prst="textNoShape">
              <a:avLst/>
            </a:prstTxWarp>
            <a:spAutoFit/>
          </a:bodyPr>
          <a:lstStyle/>
          <a:p>
            <a:pPr algn="r"/>
            <a:r>
              <a:rPr lang="en-US" sz="1600" i="1"/>
              <a:t>Pathways to the Common Core </a:t>
            </a:r>
          </a:p>
          <a:p>
            <a:pPr algn="r"/>
            <a:r>
              <a:rPr lang="en-US" sz="1600" i="1"/>
              <a:t>Accelerating Achievement</a:t>
            </a:r>
          </a:p>
          <a:p>
            <a:pPr algn="r"/>
            <a:r>
              <a:rPr lang="en-US" sz="1600"/>
              <a:t>Calkins, Ehrenworth, Lehman</a:t>
            </a:r>
          </a:p>
        </p:txBody>
      </p:sp>
      <p:graphicFrame>
        <p:nvGraphicFramePr>
          <p:cNvPr id="9" name="Table 8"/>
          <p:cNvGraphicFramePr>
            <a:graphicFrameLocks noGrp="1"/>
          </p:cNvGraphicFramePr>
          <p:nvPr/>
        </p:nvGraphicFramePr>
        <p:xfrm>
          <a:off x="981075" y="2171708"/>
          <a:ext cx="7162800" cy="2024519"/>
        </p:xfrm>
        <a:graphic>
          <a:graphicData uri="http://schemas.openxmlformats.org/drawingml/2006/table">
            <a:tbl>
              <a:tblPr firstRow="1" bandRow="1">
                <a:tableStyleId>{5C22544A-7EE6-4342-B048-85BDC9FD1C3A}</a:tableStyleId>
              </a:tblPr>
              <a:tblGrid>
                <a:gridCol w="3751943"/>
                <a:gridCol w="1568994"/>
                <a:gridCol w="1841863"/>
              </a:tblGrid>
              <a:tr h="652919">
                <a:tc>
                  <a:txBody>
                    <a:bodyPr/>
                    <a:lstStyle/>
                    <a:p>
                      <a:pPr algn="ctr"/>
                      <a:r>
                        <a:rPr lang="en-US" sz="2400"/>
                        <a:t>Communicative Purpose</a:t>
                      </a:r>
                    </a:p>
                  </a:txBody>
                  <a:tcPr anchor="ctr"/>
                </a:tc>
                <a:tc>
                  <a:txBody>
                    <a:bodyPr/>
                    <a:lstStyle/>
                    <a:p>
                      <a:pPr algn="ctr"/>
                      <a:r>
                        <a:rPr lang="en-US" sz="2400"/>
                        <a:t>Grade 8</a:t>
                      </a:r>
                    </a:p>
                  </a:txBody>
                  <a:tcPr anchor="ctr"/>
                </a:tc>
                <a:tc>
                  <a:txBody>
                    <a:bodyPr/>
                    <a:lstStyle/>
                    <a:p>
                      <a:pPr algn="ctr"/>
                      <a:r>
                        <a:rPr lang="en-US" sz="2400"/>
                        <a:t>Grade 12</a:t>
                      </a:r>
                    </a:p>
                  </a:txBody>
                  <a:tcPr anchor="ctr"/>
                </a:tc>
              </a:tr>
              <a:tr h="381663">
                <a:tc>
                  <a:txBody>
                    <a:bodyPr/>
                    <a:lstStyle/>
                    <a:p>
                      <a:pPr algn="l"/>
                      <a:r>
                        <a:rPr lang="en-US" sz="2400"/>
                        <a:t>To persuade</a:t>
                      </a:r>
                    </a:p>
                  </a:txBody>
                  <a:tcPr/>
                </a:tc>
                <a:tc>
                  <a:txBody>
                    <a:bodyPr/>
                    <a:lstStyle/>
                    <a:p>
                      <a:pPr algn="ctr"/>
                      <a:r>
                        <a:rPr lang="en-US" sz="2400"/>
                        <a:t>35</a:t>
                      </a:r>
                    </a:p>
                  </a:txBody>
                  <a:tcPr/>
                </a:tc>
                <a:tc>
                  <a:txBody>
                    <a:bodyPr/>
                    <a:lstStyle/>
                    <a:p>
                      <a:pPr algn="ctr"/>
                      <a:r>
                        <a:rPr lang="en-US" sz="2400"/>
                        <a:t>40</a:t>
                      </a:r>
                    </a:p>
                  </a:txBody>
                  <a:tcPr/>
                </a:tc>
              </a:tr>
              <a:tr h="381663">
                <a:tc>
                  <a:txBody>
                    <a:bodyPr/>
                    <a:lstStyle/>
                    <a:p>
                      <a:pPr algn="l"/>
                      <a:r>
                        <a:rPr lang="en-US" sz="2400"/>
                        <a:t>To explain</a:t>
                      </a:r>
                    </a:p>
                  </a:txBody>
                  <a:tcPr/>
                </a:tc>
                <a:tc>
                  <a:txBody>
                    <a:bodyPr/>
                    <a:lstStyle/>
                    <a:p>
                      <a:pPr algn="ctr"/>
                      <a:r>
                        <a:rPr lang="en-US" sz="2400"/>
                        <a:t>35</a:t>
                      </a:r>
                    </a:p>
                  </a:txBody>
                  <a:tcPr/>
                </a:tc>
                <a:tc>
                  <a:txBody>
                    <a:bodyPr/>
                    <a:lstStyle/>
                    <a:p>
                      <a:pPr algn="ctr"/>
                      <a:r>
                        <a:rPr lang="en-US" sz="2400"/>
                        <a:t>40</a:t>
                      </a:r>
                    </a:p>
                  </a:txBody>
                  <a:tcPr/>
                </a:tc>
              </a:tr>
              <a:tr h="412556">
                <a:tc>
                  <a:txBody>
                    <a:bodyPr/>
                    <a:lstStyle/>
                    <a:p>
                      <a:pPr algn="l"/>
                      <a:r>
                        <a:rPr lang="en-US" sz="2400"/>
                        <a:t>To convey experience</a:t>
                      </a:r>
                    </a:p>
                  </a:txBody>
                  <a:tcPr/>
                </a:tc>
                <a:tc>
                  <a:txBody>
                    <a:bodyPr/>
                    <a:lstStyle/>
                    <a:p>
                      <a:pPr algn="ctr"/>
                      <a:r>
                        <a:rPr lang="en-US" sz="2400"/>
                        <a:t>30</a:t>
                      </a:r>
                    </a:p>
                  </a:txBody>
                  <a:tcPr/>
                </a:tc>
                <a:tc>
                  <a:txBody>
                    <a:bodyPr/>
                    <a:lstStyle/>
                    <a:p>
                      <a:pPr algn="ctr"/>
                      <a:r>
                        <a:rPr lang="en-US" sz="2400"/>
                        <a:t>20</a:t>
                      </a:r>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130</a:t>
            </a:fld>
            <a:endParaRPr lang="en-US" dirty="0"/>
          </a:p>
        </p:txBody>
      </p:sp>
    </p:spTree>
    <p:extLst>
      <p:ext uri="{BB962C8B-B14F-4D97-AF65-F5344CB8AC3E}">
        <p14:creationId xmlns:p14="http://schemas.microsoft.com/office/powerpoint/2010/main" val="2127400976"/>
      </p:ext>
    </p:extLst>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Text Box 4"/>
          <p:cNvSpPr txBox="1">
            <a:spLocks noChangeArrowheads="1"/>
          </p:cNvSpPr>
          <p:nvPr/>
        </p:nvSpPr>
        <p:spPr bwMode="auto">
          <a:xfrm>
            <a:off x="3017838" y="2109003"/>
            <a:ext cx="5497512" cy="1508105"/>
          </a:xfrm>
          <a:prstGeom prst="rect">
            <a:avLst/>
          </a:prstGeom>
          <a:noFill/>
          <a:ln w="9525">
            <a:noFill/>
            <a:miter lim="800000"/>
            <a:headEnd/>
            <a:tailEnd/>
          </a:ln>
        </p:spPr>
        <p:txBody>
          <a:bodyPr>
            <a:prstTxWarp prst="textNoShape">
              <a:avLst/>
            </a:prstTxWarp>
            <a:spAutoFit/>
          </a:bodyPr>
          <a:lstStyle/>
          <a:p>
            <a:pPr indent="274320">
              <a:spcAft>
                <a:spcPts val="1200"/>
              </a:spcAft>
              <a:buFont typeface="Arial"/>
              <a:buChar char="•"/>
              <a:defRPr/>
            </a:pPr>
            <a:r>
              <a:rPr lang="en-US" sz="2400">
                <a:ea typeface="ＭＳ Ｐゴシック" charset="-128"/>
                <a:cs typeface="Calibri"/>
              </a:rPr>
              <a:t>Read like a writer.</a:t>
            </a:r>
          </a:p>
          <a:p>
            <a:pPr indent="-274320">
              <a:spcAft>
                <a:spcPts val="1200"/>
              </a:spcAft>
              <a:buFont typeface="Arial"/>
              <a:buChar char="•"/>
              <a:defRPr/>
            </a:pPr>
            <a:r>
              <a:rPr lang="en-US" sz="2400">
                <a:ea typeface="ＭＳ Ｐゴシック" charset="-128"/>
                <a:cs typeface="Calibri"/>
              </a:rPr>
              <a:t>“Steal” characteristics of good text.</a:t>
            </a:r>
          </a:p>
          <a:p>
            <a:pPr indent="274320">
              <a:spcAft>
                <a:spcPts val="1200"/>
              </a:spcAft>
              <a:buFont typeface="Arial"/>
              <a:buChar char="•"/>
              <a:defRPr/>
            </a:pPr>
            <a:r>
              <a:rPr lang="en-US" sz="2400">
                <a:ea typeface="ＭＳ Ｐゴシック" charset="-128"/>
                <a:cs typeface="Calibri"/>
              </a:rPr>
              <a:t>Imitate familiar genres.</a:t>
            </a:r>
          </a:p>
        </p:txBody>
      </p:sp>
      <p:sp>
        <p:nvSpPr>
          <p:cNvPr id="205828" name="TextBox 6"/>
          <p:cNvSpPr txBox="1">
            <a:spLocks noChangeArrowheads="1"/>
          </p:cNvSpPr>
          <p:nvPr/>
        </p:nvSpPr>
        <p:spPr bwMode="auto">
          <a:xfrm>
            <a:off x="609600" y="5638800"/>
            <a:ext cx="184150" cy="584200"/>
          </a:xfrm>
          <a:prstGeom prst="rect">
            <a:avLst/>
          </a:prstGeom>
          <a:noFill/>
          <a:ln w="9525">
            <a:noFill/>
            <a:miter lim="800000"/>
            <a:headEnd/>
            <a:tailEnd/>
          </a:ln>
        </p:spPr>
        <p:txBody>
          <a:bodyPr wrap="none">
            <a:prstTxWarp prst="textNoShape">
              <a:avLst/>
            </a:prstTxWarp>
            <a:spAutoFit/>
          </a:bodyPr>
          <a:lstStyle/>
          <a:p>
            <a:endParaRPr lang="en-US"/>
          </a:p>
        </p:txBody>
      </p:sp>
      <p:sp>
        <p:nvSpPr>
          <p:cNvPr id="205829" name="TextBox 7"/>
          <p:cNvSpPr txBox="1">
            <a:spLocks noChangeArrowheads="1"/>
          </p:cNvSpPr>
          <p:nvPr/>
        </p:nvSpPr>
        <p:spPr bwMode="auto">
          <a:xfrm>
            <a:off x="533400" y="4343400"/>
            <a:ext cx="8382000" cy="1938992"/>
          </a:xfrm>
          <a:prstGeom prst="rect">
            <a:avLst/>
          </a:prstGeom>
          <a:noFill/>
          <a:ln w="9525">
            <a:noFill/>
            <a:miter lim="800000"/>
            <a:headEnd/>
            <a:tailEnd/>
          </a:ln>
        </p:spPr>
        <p:txBody>
          <a:bodyPr>
            <a:prstTxWarp prst="textNoShape">
              <a:avLst/>
            </a:prstTxWarp>
            <a:spAutoFit/>
          </a:bodyPr>
          <a:lstStyle/>
          <a:p>
            <a:r>
              <a:rPr lang="en-US" sz="2400">
                <a:ea typeface="Calibri" pitchFamily="-112" charset="0"/>
                <a:cs typeface="Calibri" pitchFamily="-112" charset="0"/>
              </a:rPr>
              <a:t>Keep a writing log.  Write about the writing itself. Copy interesting sentences and comment on what makes them effective. Consider how the author gets the reader’s attention. Think about how you might use a certain technique. </a:t>
            </a:r>
          </a:p>
          <a:p>
            <a:endParaRPr lang="en-US" sz="2400">
              <a:ea typeface="Calibri" pitchFamily="-112" charset="0"/>
              <a:cs typeface="Calibri" pitchFamily="-112" charset="0"/>
            </a:endParaRPr>
          </a:p>
        </p:txBody>
      </p:sp>
      <p:pic>
        <p:nvPicPr>
          <p:cNvPr id="205830" name="Picture 6" descr="Writer1.jpg"/>
          <p:cNvPicPr>
            <a:picLocks noChangeAspect="1"/>
          </p:cNvPicPr>
          <p:nvPr/>
        </p:nvPicPr>
        <p:blipFill>
          <a:blip r:embed="rId3"/>
          <a:srcRect/>
          <a:stretch>
            <a:fillRect/>
          </a:stretch>
        </p:blipFill>
        <p:spPr bwMode="auto">
          <a:xfrm>
            <a:off x="203200" y="1966913"/>
            <a:ext cx="2649538" cy="1792287"/>
          </a:xfrm>
          <a:prstGeom prst="rect">
            <a:avLst/>
          </a:prstGeom>
          <a:noFill/>
          <a:ln w="9525">
            <a:noFill/>
            <a:miter lim="800000"/>
            <a:headEnd/>
            <a:tailEnd/>
          </a:ln>
        </p:spPr>
      </p:pic>
      <p:sp>
        <p:nvSpPr>
          <p:cNvPr id="11" name="Title 10"/>
          <p:cNvSpPr>
            <a:spLocks noGrp="1"/>
          </p:cNvSpPr>
          <p:nvPr>
            <p:ph type="title"/>
          </p:nvPr>
        </p:nvSpPr>
        <p:spPr>
          <a:xfrm>
            <a:off x="420832" y="378982"/>
            <a:ext cx="8252113" cy="875494"/>
          </a:xfrm>
          <a:solidFill>
            <a:schemeClr val="accent1"/>
          </a:solidFill>
        </p:spPr>
        <p:txBody>
          <a:bodyPr>
            <a:normAutofit/>
          </a:bodyPr>
          <a:lstStyle/>
          <a:p>
            <a:r>
              <a:rPr lang="en-US" sz="3600">
                <a:solidFill>
                  <a:schemeClr val="bg1"/>
                </a:solidFill>
                <a:latin typeface="Calibri" pitchFamily="-112" charset="0"/>
                <a:ea typeface="Calibri" pitchFamily="-112" charset="0"/>
                <a:cs typeface="Calibri" pitchFamily="-112" charset="0"/>
              </a:rPr>
              <a:t>Writers consume more than they produce.</a:t>
            </a:r>
            <a:endParaRPr lang="en-US" sz="3600">
              <a:solidFill>
                <a:schemeClr val="bg1"/>
              </a:solidFill>
            </a:endParaRPr>
          </a:p>
        </p:txBody>
      </p:sp>
      <p:sp>
        <p:nvSpPr>
          <p:cNvPr id="205832" name="Footer Placeholder 7"/>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131</a:t>
            </a:fld>
            <a:endParaRPr lang="en-US" dirty="0"/>
          </a:p>
        </p:txBody>
      </p:sp>
    </p:spTree>
    <p:extLst>
      <p:ext uri="{BB962C8B-B14F-4D97-AF65-F5344CB8AC3E}">
        <p14:creationId xmlns:p14="http://schemas.microsoft.com/office/powerpoint/2010/main" val="1882598178"/>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ext Box 9"/>
          <p:cNvSpPr txBox="1">
            <a:spLocks noChangeArrowheads="1"/>
          </p:cNvSpPr>
          <p:nvPr/>
        </p:nvSpPr>
        <p:spPr bwMode="auto">
          <a:xfrm>
            <a:off x="4487863" y="6429375"/>
            <a:ext cx="4427537" cy="276225"/>
          </a:xfrm>
          <a:prstGeom prst="rect">
            <a:avLst/>
          </a:prstGeom>
          <a:noFill/>
          <a:ln w="9525">
            <a:noFill/>
            <a:miter lim="800000"/>
            <a:headEnd/>
            <a:tailEnd/>
          </a:ln>
        </p:spPr>
        <p:txBody>
          <a:bodyPr wrap="none">
            <a:prstTxWarp prst="textNoShape">
              <a:avLst/>
            </a:prstTxWarp>
            <a:spAutoFit/>
          </a:bodyPr>
          <a:lstStyle/>
          <a:p>
            <a:r>
              <a:rPr lang="en-US" sz="1200">
                <a:solidFill>
                  <a:schemeClr val="tx2"/>
                </a:solidFill>
              </a:rPr>
              <a:t>http://olc.spsd.sk.ca/de/pd/instr/strats/storymapping/index.html</a:t>
            </a:r>
            <a:endParaRPr lang="en-US" sz="1200"/>
          </a:p>
        </p:txBody>
      </p:sp>
      <p:sp>
        <p:nvSpPr>
          <p:cNvPr id="207875" name="TextBox 10"/>
          <p:cNvSpPr txBox="1">
            <a:spLocks noChangeArrowheads="1"/>
          </p:cNvSpPr>
          <p:nvPr/>
        </p:nvSpPr>
        <p:spPr bwMode="auto">
          <a:xfrm>
            <a:off x="4887913" y="3360738"/>
            <a:ext cx="2787650" cy="369887"/>
          </a:xfrm>
          <a:prstGeom prst="rect">
            <a:avLst/>
          </a:prstGeom>
          <a:noFill/>
          <a:ln w="9525">
            <a:noFill/>
            <a:miter lim="800000"/>
            <a:headEnd/>
            <a:tailEnd/>
          </a:ln>
        </p:spPr>
        <p:txBody>
          <a:bodyPr wrap="none">
            <a:prstTxWarp prst="textNoShape">
              <a:avLst/>
            </a:prstTxWarp>
            <a:spAutoFit/>
          </a:bodyPr>
          <a:lstStyle/>
          <a:p>
            <a:r>
              <a:rPr lang="en-US" sz="1800"/>
              <a:t>http://www.101words.org/</a:t>
            </a:r>
          </a:p>
        </p:txBody>
      </p:sp>
      <p:pic>
        <p:nvPicPr>
          <p:cNvPr id="207876" name="Picture 11" descr="Screen shot 2012-02-15 at 11.11.41 AM.png"/>
          <p:cNvPicPr>
            <a:picLocks noChangeAspect="1"/>
          </p:cNvPicPr>
          <p:nvPr/>
        </p:nvPicPr>
        <p:blipFill>
          <a:blip r:embed="rId3"/>
          <a:srcRect/>
          <a:stretch>
            <a:fillRect/>
          </a:stretch>
        </p:blipFill>
        <p:spPr bwMode="auto">
          <a:xfrm>
            <a:off x="3725863" y="2189163"/>
            <a:ext cx="4535487" cy="1133475"/>
          </a:xfrm>
          <a:prstGeom prst="rect">
            <a:avLst/>
          </a:prstGeom>
          <a:noFill/>
          <a:ln w="9525">
            <a:noFill/>
            <a:miter lim="800000"/>
            <a:headEnd/>
            <a:tailEnd/>
          </a:ln>
        </p:spPr>
      </p:pic>
      <p:sp>
        <p:nvSpPr>
          <p:cNvPr id="207877" name="TextBox 14"/>
          <p:cNvSpPr txBox="1">
            <a:spLocks noChangeArrowheads="1"/>
          </p:cNvSpPr>
          <p:nvPr/>
        </p:nvSpPr>
        <p:spPr bwMode="auto">
          <a:xfrm>
            <a:off x="4114800" y="5768975"/>
            <a:ext cx="4737100" cy="460375"/>
          </a:xfrm>
          <a:prstGeom prst="rect">
            <a:avLst/>
          </a:prstGeom>
          <a:noFill/>
          <a:ln w="9525">
            <a:noFill/>
            <a:miter lim="800000"/>
            <a:headEnd/>
            <a:tailEnd/>
          </a:ln>
        </p:spPr>
        <p:txBody>
          <a:bodyPr wrap="none">
            <a:prstTxWarp prst="textNoShape">
              <a:avLst/>
            </a:prstTxWarp>
            <a:spAutoFit/>
          </a:bodyPr>
          <a:lstStyle/>
          <a:p>
            <a:r>
              <a:rPr lang="en-US"/>
              <a:t>http://flashfictiononline.com/main/</a:t>
            </a:r>
          </a:p>
        </p:txBody>
      </p:sp>
      <p:sp>
        <p:nvSpPr>
          <p:cNvPr id="207878" name="Title 15"/>
          <p:cNvSpPr>
            <a:spLocks noGrp="1"/>
          </p:cNvSpPr>
          <p:nvPr>
            <p:ph type="title"/>
          </p:nvPr>
        </p:nvSpPr>
        <p:spPr/>
        <p:txBody>
          <a:bodyPr/>
          <a:lstStyle/>
          <a:p>
            <a:r>
              <a:rPr lang="en-US"/>
              <a:t>Less is more? </a:t>
            </a:r>
          </a:p>
        </p:txBody>
      </p:sp>
      <p:sp>
        <p:nvSpPr>
          <p:cNvPr id="207879" name="Footer Placeholder 10"/>
          <p:cNvSpPr>
            <a:spLocks noGrp="1"/>
          </p:cNvSpPr>
          <p:nvPr>
            <p:ph type="ftr" sz="quarter" idx="11"/>
          </p:nvPr>
        </p:nvSpPr>
        <p:spPr/>
        <p:txBody>
          <a:bodyPr/>
          <a:lstStyle/>
          <a:p>
            <a:r>
              <a:rPr lang="en-US" smtClean="0"/>
              <a:t>Laura Terrill</a:t>
            </a:r>
          </a:p>
        </p:txBody>
      </p:sp>
      <p:pic>
        <p:nvPicPr>
          <p:cNvPr id="207880" name="Picture 11" descr="logofornav2.png"/>
          <p:cNvPicPr>
            <a:picLocks/>
          </p:cNvPicPr>
          <p:nvPr/>
        </p:nvPicPr>
        <p:blipFill>
          <a:blip r:embed="rId4"/>
          <a:srcRect/>
          <a:stretch>
            <a:fillRect/>
          </a:stretch>
        </p:blipFill>
        <p:spPr bwMode="auto">
          <a:xfrm>
            <a:off x="438150" y="1855788"/>
            <a:ext cx="1892300" cy="1892300"/>
          </a:xfrm>
          <a:prstGeom prst="rect">
            <a:avLst/>
          </a:prstGeom>
          <a:noFill/>
          <a:ln w="9525">
            <a:noFill/>
            <a:miter lim="800000"/>
            <a:headEnd/>
            <a:tailEnd/>
          </a:ln>
        </p:spPr>
      </p:pic>
      <p:sp>
        <p:nvSpPr>
          <p:cNvPr id="207881" name="TextBox 12"/>
          <p:cNvSpPr txBox="1">
            <a:spLocks noChangeArrowheads="1"/>
          </p:cNvSpPr>
          <p:nvPr/>
        </p:nvSpPr>
        <p:spPr bwMode="auto">
          <a:xfrm>
            <a:off x="576263" y="3636963"/>
            <a:ext cx="4579937" cy="461962"/>
          </a:xfrm>
          <a:prstGeom prst="rect">
            <a:avLst/>
          </a:prstGeom>
          <a:noFill/>
          <a:ln w="9525">
            <a:noFill/>
            <a:miter lim="800000"/>
            <a:headEnd/>
            <a:tailEnd/>
          </a:ln>
        </p:spPr>
        <p:txBody>
          <a:bodyPr wrap="none">
            <a:prstTxWarp prst="textNoShape">
              <a:avLst/>
            </a:prstTxWarp>
            <a:spAutoFit/>
          </a:bodyPr>
          <a:lstStyle/>
          <a:p>
            <a:r>
              <a:rPr lang="en-US"/>
              <a:t>http://www.sixwordmemoirs.com</a:t>
            </a:r>
          </a:p>
        </p:txBody>
      </p:sp>
      <p:pic>
        <p:nvPicPr>
          <p:cNvPr id="207882" name="Picture 13" descr="Unknown.jpeg"/>
          <p:cNvPicPr>
            <a:picLocks/>
          </p:cNvPicPr>
          <p:nvPr/>
        </p:nvPicPr>
        <p:blipFill>
          <a:blip r:embed="rId5"/>
          <a:srcRect/>
          <a:stretch>
            <a:fillRect/>
          </a:stretch>
        </p:blipFill>
        <p:spPr bwMode="auto">
          <a:xfrm>
            <a:off x="982663" y="4086225"/>
            <a:ext cx="2184400" cy="2093913"/>
          </a:xfrm>
          <a:prstGeom prst="rect">
            <a:avLst/>
          </a:prstGeom>
          <a:noFill/>
          <a:ln w="9525">
            <a:noFill/>
            <a:miter lim="800000"/>
            <a:headEnd/>
            <a:tailEnd/>
          </a:ln>
        </p:spPr>
      </p:pic>
      <p:pic>
        <p:nvPicPr>
          <p:cNvPr id="207883" name="Picture 14" descr="FFOBanner4.jpg"/>
          <p:cNvPicPr>
            <a:picLocks noChangeAspect="1"/>
          </p:cNvPicPr>
          <p:nvPr/>
        </p:nvPicPr>
        <p:blipFill>
          <a:blip r:embed="rId6"/>
          <a:srcRect/>
          <a:stretch>
            <a:fillRect/>
          </a:stretch>
        </p:blipFill>
        <p:spPr bwMode="auto">
          <a:xfrm>
            <a:off x="3503613" y="4116388"/>
            <a:ext cx="4957762" cy="1617662"/>
          </a:xfrm>
          <a:prstGeom prst="rect">
            <a:avLst/>
          </a:prstGeom>
          <a:noFill/>
          <a:ln w="9525">
            <a:noFill/>
            <a:miter lim="800000"/>
            <a:headEnd/>
            <a:tailEnd/>
          </a:ln>
        </p:spPr>
      </p:pic>
    </p:spTree>
    <p:extLst>
      <p:ext uri="{BB962C8B-B14F-4D97-AF65-F5344CB8AC3E}">
        <p14:creationId xmlns:p14="http://schemas.microsoft.com/office/powerpoint/2010/main" val="636674722"/>
      </p:ext>
    </p:extLst>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Six Word Memoirs</a:t>
            </a:r>
          </a:p>
        </p:txBody>
      </p:sp>
      <p:pic>
        <p:nvPicPr>
          <p:cNvPr id="5" name="Picture 4" descr="Screen Shot 2015-07-14 at 12.54.04 PM.png"/>
          <p:cNvPicPr>
            <a:picLocks noChangeAspect="1"/>
          </p:cNvPicPr>
          <p:nvPr/>
        </p:nvPicPr>
        <p:blipFill>
          <a:blip r:embed="rId2"/>
          <a:stretch>
            <a:fillRect/>
          </a:stretch>
        </p:blipFill>
        <p:spPr>
          <a:xfrm>
            <a:off x="292100" y="1549400"/>
            <a:ext cx="6654800" cy="965200"/>
          </a:xfrm>
          <a:prstGeom prst="rect">
            <a:avLst/>
          </a:prstGeom>
          <a:ln>
            <a:solidFill>
              <a:schemeClr val="tx2">
                <a:lumMod val="20000"/>
                <a:lumOff val="80000"/>
              </a:schemeClr>
            </a:solidFill>
          </a:ln>
        </p:spPr>
      </p:pic>
      <p:pic>
        <p:nvPicPr>
          <p:cNvPr id="6" name="Picture 5" descr="Screen Shot 2015-07-14 at 12.54.16 PM.png"/>
          <p:cNvPicPr>
            <a:picLocks noChangeAspect="1"/>
          </p:cNvPicPr>
          <p:nvPr/>
        </p:nvPicPr>
        <p:blipFill>
          <a:blip r:embed="rId3"/>
          <a:stretch>
            <a:fillRect/>
          </a:stretch>
        </p:blipFill>
        <p:spPr>
          <a:xfrm>
            <a:off x="2670048" y="4843462"/>
            <a:ext cx="6096000" cy="1016000"/>
          </a:xfrm>
          <a:prstGeom prst="rect">
            <a:avLst/>
          </a:prstGeom>
          <a:ln>
            <a:solidFill>
              <a:srgbClr val="C6D9F1"/>
            </a:solidFill>
          </a:ln>
        </p:spPr>
      </p:pic>
      <p:pic>
        <p:nvPicPr>
          <p:cNvPr id="7" name="Picture 6" descr="Screen Shot 2015-07-14 at 12.54.22 PM.png"/>
          <p:cNvPicPr>
            <a:picLocks noChangeAspect="1"/>
          </p:cNvPicPr>
          <p:nvPr/>
        </p:nvPicPr>
        <p:blipFill>
          <a:blip r:embed="rId4"/>
          <a:stretch>
            <a:fillRect/>
          </a:stretch>
        </p:blipFill>
        <p:spPr>
          <a:xfrm>
            <a:off x="0" y="3841750"/>
            <a:ext cx="7010400" cy="927100"/>
          </a:xfrm>
          <a:prstGeom prst="rect">
            <a:avLst/>
          </a:prstGeom>
          <a:ln>
            <a:solidFill>
              <a:schemeClr val="tx2">
                <a:lumMod val="20000"/>
                <a:lumOff val="80000"/>
              </a:schemeClr>
            </a:solidFill>
          </a:ln>
        </p:spPr>
      </p:pic>
      <p:pic>
        <p:nvPicPr>
          <p:cNvPr id="8" name="Picture 7" descr="Screen Shot 2015-07-14 at 12.54.30 PM.png"/>
          <p:cNvPicPr>
            <a:picLocks noChangeAspect="1"/>
          </p:cNvPicPr>
          <p:nvPr/>
        </p:nvPicPr>
        <p:blipFill>
          <a:blip r:embed="rId5"/>
          <a:stretch>
            <a:fillRect/>
          </a:stretch>
        </p:blipFill>
        <p:spPr>
          <a:xfrm>
            <a:off x="2314448" y="2584450"/>
            <a:ext cx="6451600" cy="1155700"/>
          </a:xfrm>
          <a:prstGeom prst="rect">
            <a:avLst/>
          </a:prstGeom>
          <a:ln>
            <a:solidFill>
              <a:srgbClr val="C6D9F1"/>
            </a:solidFill>
          </a:ln>
        </p:spPr>
      </p:pic>
      <p:pic>
        <p:nvPicPr>
          <p:cNvPr id="9" name="Picture 8" descr="Screen Shot 2015-07-14 at 12.54.45 PM.png"/>
          <p:cNvPicPr>
            <a:picLocks noChangeAspect="1"/>
          </p:cNvPicPr>
          <p:nvPr/>
        </p:nvPicPr>
        <p:blipFill>
          <a:blip r:embed="rId6"/>
          <a:stretch>
            <a:fillRect/>
          </a:stretch>
        </p:blipFill>
        <p:spPr>
          <a:xfrm>
            <a:off x="1234948" y="5910262"/>
            <a:ext cx="7213600" cy="952500"/>
          </a:xfrm>
          <a:prstGeom prst="rect">
            <a:avLst/>
          </a:prstGeom>
          <a:ln>
            <a:solidFill>
              <a:srgbClr val="C6D9F1"/>
            </a:solidFill>
          </a:ln>
        </p:spPr>
      </p:pic>
      <p:sp>
        <p:nvSpPr>
          <p:cNvPr id="11" name="Footer Placeholder 10"/>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0011453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42900" y="1107132"/>
            <a:ext cx="7467600" cy="4800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Oval 7"/>
          <p:cNvSpPr/>
          <p:nvPr/>
        </p:nvSpPr>
        <p:spPr>
          <a:xfrm>
            <a:off x="5132388" y="3131992"/>
            <a:ext cx="3810000" cy="1981200"/>
          </a:xfrm>
          <a:prstGeom prst="ellipse">
            <a:avLst/>
          </a:prstGeom>
          <a:solidFill>
            <a:schemeClr val="accent4"/>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2270919" y="2896419"/>
            <a:ext cx="3810000" cy="1981200"/>
          </a:xfrm>
          <a:prstGeom prst="ellips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ndParaRPr>
          </a:p>
        </p:txBody>
      </p:sp>
      <p:sp>
        <p:nvSpPr>
          <p:cNvPr id="79878" name="TextBox 8"/>
          <p:cNvSpPr txBox="1">
            <a:spLocks noChangeArrowheads="1"/>
          </p:cNvSpPr>
          <p:nvPr/>
        </p:nvSpPr>
        <p:spPr bwMode="auto">
          <a:xfrm>
            <a:off x="1676400" y="1600200"/>
            <a:ext cx="1069975"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Inquiry</a:t>
            </a:r>
          </a:p>
        </p:txBody>
      </p:sp>
      <p:sp>
        <p:nvSpPr>
          <p:cNvPr id="79879" name="TextBox 9"/>
          <p:cNvSpPr txBox="1">
            <a:spLocks noChangeArrowheads="1"/>
          </p:cNvSpPr>
          <p:nvPr/>
        </p:nvSpPr>
        <p:spPr bwMode="auto">
          <a:xfrm>
            <a:off x="3581400" y="2971800"/>
            <a:ext cx="1189038"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Drafting</a:t>
            </a:r>
          </a:p>
        </p:txBody>
      </p:sp>
      <p:sp>
        <p:nvSpPr>
          <p:cNvPr id="11" name="TextBox 10"/>
          <p:cNvSpPr txBox="1"/>
          <p:nvPr/>
        </p:nvSpPr>
        <p:spPr>
          <a:xfrm>
            <a:off x="6575136" y="3276599"/>
            <a:ext cx="1222660" cy="461665"/>
          </a:xfrm>
          <a:prstGeom prst="rect">
            <a:avLst/>
          </a:prstGeom>
          <a:noFill/>
        </p:spPr>
        <p:txBody>
          <a:bodyPr wrap="none">
            <a:spAutoFit/>
          </a:bodyPr>
          <a:lstStyle/>
          <a:p>
            <a:pPr>
              <a:defRPr/>
            </a:pPr>
            <a:r>
              <a:rPr lang="en-US" sz="2400">
                <a:solidFill>
                  <a:schemeClr val="bg1">
                    <a:alpha val="72000"/>
                  </a:schemeClr>
                </a:solidFill>
                <a:latin typeface="Calibri"/>
                <a:ea typeface="ＭＳ Ｐゴシック" pitchFamily="1" charset="-128"/>
                <a:cs typeface="Calibri"/>
              </a:rPr>
              <a:t>Revision</a:t>
            </a:r>
          </a:p>
        </p:txBody>
      </p:sp>
      <p:sp>
        <p:nvSpPr>
          <p:cNvPr id="79882" name="TextBox 12"/>
          <p:cNvSpPr txBox="1">
            <a:spLocks noChangeArrowheads="1"/>
          </p:cNvSpPr>
          <p:nvPr/>
        </p:nvSpPr>
        <p:spPr bwMode="auto">
          <a:xfrm>
            <a:off x="7086600" y="6211888"/>
            <a:ext cx="1822450" cy="646112"/>
          </a:xfrm>
          <a:prstGeom prst="rect">
            <a:avLst/>
          </a:prstGeom>
          <a:noFill/>
          <a:ln w="9525">
            <a:noFill/>
            <a:miter lim="800000"/>
            <a:headEnd/>
            <a:tailEnd/>
          </a:ln>
        </p:spPr>
        <p:txBody>
          <a:bodyPr wrap="none">
            <a:prstTxWarp prst="textNoShape">
              <a:avLst/>
            </a:prstTxWarp>
            <a:spAutoFit/>
          </a:bodyPr>
          <a:lstStyle/>
          <a:p>
            <a:r>
              <a:rPr lang="en-US" sz="1800" i="1">
                <a:latin typeface="Calibri" pitchFamily="-107" charset="0"/>
                <a:ea typeface="Calibri" pitchFamily="-107" charset="0"/>
                <a:cs typeface="Calibri" pitchFamily="-107" charset="0"/>
              </a:rPr>
              <a:t>Strategic Writing</a:t>
            </a:r>
          </a:p>
          <a:p>
            <a:r>
              <a:rPr lang="en-US" sz="1800">
                <a:latin typeface="Calibri" pitchFamily="-107" charset="0"/>
                <a:ea typeface="Calibri" pitchFamily="-107" charset="0"/>
                <a:cs typeface="Calibri" pitchFamily="-107" charset="0"/>
              </a:rPr>
              <a:t>Deborah Dean</a:t>
            </a:r>
          </a:p>
        </p:txBody>
      </p:sp>
      <p:sp>
        <p:nvSpPr>
          <p:cNvPr id="14" name="TextBox 13"/>
          <p:cNvSpPr txBox="1"/>
          <p:nvPr/>
        </p:nvSpPr>
        <p:spPr>
          <a:xfrm>
            <a:off x="1301750" y="2123924"/>
            <a:ext cx="4032250" cy="646113"/>
          </a:xfrm>
          <a:prstGeom prst="rect">
            <a:avLst/>
          </a:prstGeom>
          <a:noFill/>
        </p:spPr>
        <p:txBody>
          <a:bodyPr wrap="none">
            <a:spAutoFit/>
          </a:bodyPr>
          <a:lstStyle/>
          <a:p>
            <a:pPr>
              <a:defRPr/>
            </a:pPr>
            <a:r>
              <a:rPr lang="en-US" sz="1800">
                <a:solidFill>
                  <a:schemeClr val="bg1"/>
                </a:solidFill>
                <a:latin typeface="Calibri"/>
                <a:ea typeface="ＭＳ Ｐゴシック" pitchFamily="1" charset="-128"/>
                <a:cs typeface="Calibri"/>
              </a:rPr>
              <a:t>can’t be a writer without being a thinker,</a:t>
            </a:r>
          </a:p>
          <a:p>
            <a:pPr>
              <a:defRPr/>
            </a:pPr>
            <a:r>
              <a:rPr lang="en-US" sz="1800">
                <a:solidFill>
                  <a:schemeClr val="bg1"/>
                </a:solidFill>
                <a:latin typeface="Calibri"/>
                <a:ea typeface="ＭＳ Ｐゴシック" pitchFamily="1" charset="-128"/>
                <a:cs typeface="Calibri"/>
              </a:rPr>
              <a:t>need to find, focus and develop ideas</a:t>
            </a:r>
          </a:p>
        </p:txBody>
      </p:sp>
      <p:sp>
        <p:nvSpPr>
          <p:cNvPr id="79884" name="TextBox 14"/>
          <p:cNvSpPr txBox="1">
            <a:spLocks noChangeArrowheads="1"/>
          </p:cNvSpPr>
          <p:nvPr/>
        </p:nvSpPr>
        <p:spPr bwMode="auto">
          <a:xfrm>
            <a:off x="2819400" y="3371850"/>
            <a:ext cx="2667000" cy="1200150"/>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ability to discover textual clues and imitate them in different contexts for different audiences</a:t>
            </a:r>
          </a:p>
        </p:txBody>
      </p:sp>
      <p:sp>
        <p:nvSpPr>
          <p:cNvPr id="79885" name="TextBox 15"/>
          <p:cNvSpPr txBox="1">
            <a:spLocks noChangeArrowheads="1"/>
          </p:cNvSpPr>
          <p:nvPr/>
        </p:nvSpPr>
        <p:spPr bwMode="auto">
          <a:xfrm>
            <a:off x="6122984" y="3738264"/>
            <a:ext cx="2514600" cy="1200329"/>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develop a sensitivity to text, revise to address concerns about audience</a:t>
            </a:r>
          </a:p>
        </p:txBody>
      </p:sp>
      <p:sp>
        <p:nvSpPr>
          <p:cNvPr id="15" name="Title 14"/>
          <p:cNvSpPr>
            <a:spLocks noGrp="1"/>
          </p:cNvSpPr>
          <p:nvPr>
            <p:ph type="title"/>
          </p:nvPr>
        </p:nvSpPr>
        <p:spPr>
          <a:xfrm>
            <a:off x="590551" y="226219"/>
            <a:ext cx="7680614" cy="744389"/>
          </a:xfrm>
          <a:solidFill>
            <a:schemeClr val="accent1"/>
          </a:solidFill>
        </p:spPr>
        <p:txBody>
          <a:bodyPr>
            <a:noAutofit/>
          </a:bodyPr>
          <a:lstStyle/>
          <a:p>
            <a:pPr algn="ctr"/>
            <a:r>
              <a:rPr lang="en-US" sz="2800">
                <a:solidFill>
                  <a:schemeClr val="tx1"/>
                </a:solidFill>
              </a:rPr>
              <a:t>Inquiry informs each stage of the writing process</a:t>
            </a:r>
          </a:p>
        </p:txBody>
      </p:sp>
      <p:sp>
        <p:nvSpPr>
          <p:cNvPr id="16" name="Footer Placeholder 15"/>
          <p:cNvSpPr>
            <a:spLocks noGrp="1"/>
          </p:cNvSpPr>
          <p:nvPr>
            <p:ph type="ftr" sz="quarter" idx="11"/>
          </p:nvPr>
        </p:nvSpPr>
        <p:spPr/>
        <p:txBody>
          <a:bodyPr/>
          <a:lstStyle/>
          <a:p>
            <a:r>
              <a:rPr lang="en-US" smtClean="0"/>
              <a:t>Laura Terrill</a:t>
            </a:r>
            <a:endParaRPr lang="en-US"/>
          </a:p>
        </p:txBody>
      </p:sp>
      <p:sp>
        <p:nvSpPr>
          <p:cNvPr id="2" name="Slide Number Placeholder 1"/>
          <p:cNvSpPr>
            <a:spLocks noGrp="1"/>
          </p:cNvSpPr>
          <p:nvPr>
            <p:ph type="sldNum" sz="quarter" idx="12"/>
          </p:nvPr>
        </p:nvSpPr>
        <p:spPr/>
        <p:txBody>
          <a:bodyPr/>
          <a:lstStyle/>
          <a:p>
            <a:fld id="{D57F1E4F-1CFF-5643-939E-02111984F565}" type="slidenum">
              <a:rPr lang="en-US" smtClean="0"/>
              <a:t>134</a:t>
            </a:fld>
            <a:endParaRPr lang="en-US" dirty="0"/>
          </a:p>
        </p:txBody>
      </p:sp>
    </p:spTree>
    <p:extLst>
      <p:ext uri="{BB962C8B-B14F-4D97-AF65-F5344CB8AC3E}">
        <p14:creationId xmlns:p14="http://schemas.microsoft.com/office/powerpoint/2010/main" val="966889930"/>
      </p:ext>
    </p:extLst>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a:xfrm>
            <a:off x="215636" y="529759"/>
            <a:ext cx="6040580" cy="1007986"/>
          </a:xfrm>
          <a:solidFill>
            <a:schemeClr val="accent1"/>
          </a:solidFill>
        </p:spPr>
        <p:txBody>
          <a:bodyPr>
            <a:normAutofit/>
          </a:bodyPr>
          <a:lstStyle/>
          <a:p>
            <a:pPr algn="ctr" eaLnBrk="1" hangingPunct="1"/>
            <a:r>
              <a:rPr lang="en-US" sz="3000">
                <a:solidFill>
                  <a:schemeClr val="tx1"/>
                </a:solidFill>
                <a:ea typeface="ＭＳ Ｐゴシック" pitchFamily="-112" charset="-128"/>
                <a:cs typeface="ＭＳ Ｐゴシック" pitchFamily="-112" charset="-128"/>
              </a:rPr>
              <a:t>What is the definition of a sentence?</a:t>
            </a:r>
          </a:p>
        </p:txBody>
      </p:sp>
      <p:sp>
        <p:nvSpPr>
          <p:cNvPr id="228355" name="Rectangle 3"/>
          <p:cNvSpPr>
            <a:spLocks noGrp="1" noChangeArrowheads="1"/>
          </p:cNvSpPr>
          <p:nvPr>
            <p:ph idx="1"/>
          </p:nvPr>
        </p:nvSpPr>
        <p:spPr>
          <a:xfrm>
            <a:off x="5022655" y="2677611"/>
            <a:ext cx="3763241" cy="2767225"/>
          </a:xfrm>
        </p:spPr>
        <p:txBody>
          <a:bodyPr>
            <a:normAutofit lnSpcReduction="10000"/>
          </a:bodyPr>
          <a:lstStyle/>
          <a:p>
            <a:pPr eaLnBrk="1" hangingPunct="1">
              <a:buFontTx/>
              <a:buNone/>
              <a:tabLst>
                <a:tab pos="60325" algn="l"/>
                <a:tab pos="801688" algn="l"/>
              </a:tabLst>
            </a:pPr>
            <a:endParaRPr lang="en-US">
              <a:solidFill>
                <a:schemeClr val="tx1">
                  <a:lumMod val="95000"/>
                </a:schemeClr>
              </a:solidFill>
              <a:ea typeface="ＭＳ Ｐゴシック" pitchFamily="-112" charset="-128"/>
              <a:cs typeface="ＭＳ Ｐゴシック" pitchFamily="-112" charset="-128"/>
            </a:endParaRP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I met a very interesting</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person </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__________	__________</a:t>
            </a:r>
          </a:p>
          <a:p>
            <a:pPr eaLnBrk="1" hangingPunct="1">
              <a:buFontTx/>
              <a:buNone/>
              <a:tabLst>
                <a:tab pos="60325" algn="l"/>
                <a:tab pos="801688" algn="l"/>
              </a:tabLst>
            </a:pPr>
            <a:r>
              <a:rPr lang="en-US" sz="2000" i="1">
                <a:solidFill>
                  <a:schemeClr val="tx1">
                    <a:lumMod val="95000"/>
                  </a:schemeClr>
                </a:solidFill>
                <a:ea typeface="ＭＳ Ｐゴシック" pitchFamily="-112" charset="-128"/>
              </a:rPr>
              <a:t>where ?      		with whom?</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__________     	__________</a:t>
            </a:r>
          </a:p>
          <a:p>
            <a:pPr eaLnBrk="1" hangingPunct="1">
              <a:buFontTx/>
              <a:buNone/>
              <a:tabLst>
                <a:tab pos="60325" algn="l"/>
                <a:tab pos="801688" algn="l"/>
              </a:tabLst>
            </a:pPr>
            <a:r>
              <a:rPr lang="en-US" sz="2000" i="1">
                <a:solidFill>
                  <a:schemeClr val="tx1">
                    <a:lumMod val="95000"/>
                  </a:schemeClr>
                </a:solidFill>
                <a:ea typeface="ＭＳ Ｐゴシック" pitchFamily="-112" charset="-128"/>
                <a:cs typeface="ＭＳ Ｐゴシック" pitchFamily="-112" charset="-128"/>
              </a:rPr>
              <a:t>when ? 			why?</a:t>
            </a:r>
          </a:p>
          <a:p>
            <a:pPr eaLnBrk="1" hangingPunct="1">
              <a:buFontTx/>
              <a:buNone/>
              <a:tabLst>
                <a:tab pos="60325" algn="l"/>
                <a:tab pos="801688" algn="l"/>
              </a:tabLst>
            </a:pPr>
            <a:endParaRPr lang="en-US" sz="2000" i="1">
              <a:solidFill>
                <a:schemeClr val="tx1">
                  <a:lumMod val="95000"/>
                </a:schemeClr>
              </a:solidFill>
              <a:ea typeface="ＭＳ Ｐゴシック" pitchFamily="-112" charset="-128"/>
              <a:cs typeface="ＭＳ Ｐゴシック" pitchFamily="-112" charset="-128"/>
            </a:endParaRPr>
          </a:p>
          <a:p>
            <a:pPr marL="2055813" lvl="4" indent="-912813" eaLnBrk="1" hangingPunct="1">
              <a:buFontTx/>
              <a:buNone/>
              <a:tabLst>
                <a:tab pos="60325" algn="l"/>
                <a:tab pos="801688" algn="l"/>
              </a:tabLst>
            </a:pPr>
            <a:endParaRPr lang="en-US" sz="2400">
              <a:solidFill>
                <a:schemeClr val="tx1">
                  <a:lumMod val="95000"/>
                </a:schemeClr>
              </a:solidFill>
              <a:ea typeface="ＭＳ Ｐゴシック" pitchFamily="-112" charset="-128"/>
            </a:endParaRPr>
          </a:p>
          <a:p>
            <a:pPr marL="2055813" lvl="4" indent="-912813" eaLnBrk="1" hangingPunct="1">
              <a:buFontTx/>
              <a:buNone/>
              <a:tabLst>
                <a:tab pos="60325" algn="l"/>
                <a:tab pos="801688" algn="l"/>
              </a:tabLst>
            </a:pPr>
            <a:endParaRPr lang="en-US" sz="2400">
              <a:solidFill>
                <a:schemeClr val="tx1">
                  <a:lumMod val="95000"/>
                </a:schemeClr>
              </a:solidFill>
              <a:ea typeface="ＭＳ Ｐゴシック" pitchFamily="-112" charset="-128"/>
            </a:endParaRPr>
          </a:p>
          <a:p>
            <a:pPr marL="2055813" lvl="4" indent="-912813" eaLnBrk="1" hangingPunct="1">
              <a:buFontTx/>
              <a:buNone/>
              <a:tabLst>
                <a:tab pos="60325" algn="l"/>
                <a:tab pos="801688" algn="l"/>
              </a:tabLst>
            </a:pPr>
            <a:endParaRPr lang="en-US">
              <a:solidFill>
                <a:schemeClr val="tx1">
                  <a:lumMod val="95000"/>
                </a:schemeClr>
              </a:solidFill>
              <a:ea typeface="ＭＳ Ｐゴシック" pitchFamily="-112" charset="-128"/>
            </a:endParaRPr>
          </a:p>
        </p:txBody>
      </p:sp>
      <p:sp>
        <p:nvSpPr>
          <p:cNvPr id="22835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135</a:t>
            </a:fld>
            <a:endParaRPr lang="en-US"/>
          </a:p>
        </p:txBody>
      </p:sp>
      <p:pic>
        <p:nvPicPr>
          <p:cNvPr id="2" name="Picture 1"/>
          <p:cNvPicPr>
            <a:picLocks noChangeAspect="1"/>
          </p:cNvPicPr>
          <p:nvPr/>
        </p:nvPicPr>
        <p:blipFill>
          <a:blip r:embed="rId3"/>
          <a:stretch>
            <a:fillRect/>
          </a:stretch>
        </p:blipFill>
        <p:spPr>
          <a:xfrm>
            <a:off x="7097060" y="275452"/>
            <a:ext cx="1657594" cy="1424709"/>
          </a:xfrm>
          <a:prstGeom prst="rect">
            <a:avLst/>
          </a:prstGeom>
        </p:spPr>
      </p:pic>
      <p:sp>
        <p:nvSpPr>
          <p:cNvPr id="3" name="TextBox 2"/>
          <p:cNvSpPr txBox="1"/>
          <p:nvPr/>
        </p:nvSpPr>
        <p:spPr>
          <a:xfrm>
            <a:off x="6865311" y="1742159"/>
            <a:ext cx="2121093" cy="461665"/>
          </a:xfrm>
          <a:prstGeom prst="rect">
            <a:avLst/>
          </a:prstGeom>
          <a:noFill/>
        </p:spPr>
        <p:txBody>
          <a:bodyPr wrap="none" rtlCol="0">
            <a:spAutoFit/>
          </a:bodyPr>
          <a:lstStyle/>
          <a:p>
            <a:r>
              <a:rPr lang="en-US" sz="2400"/>
              <a:t>Building Blocks</a:t>
            </a:r>
          </a:p>
        </p:txBody>
      </p:sp>
      <p:sp>
        <p:nvSpPr>
          <p:cNvPr id="4" name="TextBox 3"/>
          <p:cNvSpPr txBox="1"/>
          <p:nvPr/>
        </p:nvSpPr>
        <p:spPr>
          <a:xfrm>
            <a:off x="812827" y="1742159"/>
            <a:ext cx="4846198" cy="523220"/>
          </a:xfrm>
          <a:prstGeom prst="rect">
            <a:avLst/>
          </a:prstGeom>
          <a:noFill/>
        </p:spPr>
        <p:txBody>
          <a:bodyPr wrap="none" rtlCol="0">
            <a:spAutoFit/>
          </a:bodyPr>
          <a:lstStyle/>
          <a:p>
            <a:r>
              <a:rPr lang="en-US" sz="2800" i="1">
                <a:solidFill>
                  <a:schemeClr val="tx1">
                    <a:lumMod val="95000"/>
                  </a:schemeClr>
                </a:solidFill>
                <a:ea typeface="ＭＳ Ｐゴシック" pitchFamily="-112" charset="-128"/>
                <a:cs typeface="ＭＳ Ｐゴシック" pitchFamily="-112" charset="-128"/>
              </a:rPr>
              <a:t>“It answers at least 3 questions.”</a:t>
            </a:r>
            <a:endParaRPr lang="en-US" sz="280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861" y="2469793"/>
            <a:ext cx="2552700" cy="36322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9504" y="2469793"/>
            <a:ext cx="2367193" cy="3632200"/>
          </a:xfrm>
          <a:prstGeom prst="rect">
            <a:avLst/>
          </a:prstGeom>
        </p:spPr>
      </p:pic>
    </p:spTree>
    <p:extLst>
      <p:ext uri="{BB962C8B-B14F-4D97-AF65-F5344CB8AC3E}">
        <p14:creationId xmlns:p14="http://schemas.microsoft.com/office/powerpoint/2010/main" val="1560841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835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83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83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83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835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835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build="p"/>
      <p:bldP spid="4"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3" name="Picture 3" descr="giant-building-blocks-1"/>
          <p:cNvPicPr>
            <a:picLocks noChangeAspect="1" noChangeArrowheads="1"/>
          </p:cNvPicPr>
          <p:nvPr/>
        </p:nvPicPr>
        <p:blipFill>
          <a:blip r:embed="rId3"/>
          <a:srcRect/>
          <a:stretch>
            <a:fillRect/>
          </a:stretch>
        </p:blipFill>
        <p:spPr bwMode="auto">
          <a:xfrm>
            <a:off x="533400" y="394537"/>
            <a:ext cx="2111375" cy="2689225"/>
          </a:xfrm>
          <a:prstGeom prst="rect">
            <a:avLst/>
          </a:prstGeom>
          <a:noFill/>
          <a:ln w="9525">
            <a:noFill/>
            <a:miter lim="800000"/>
            <a:headEnd/>
            <a:tailEnd/>
          </a:ln>
        </p:spPr>
      </p:pic>
      <p:sp>
        <p:nvSpPr>
          <p:cNvPr id="230404" name="Text Box 4"/>
          <p:cNvSpPr txBox="1">
            <a:spLocks noChangeArrowheads="1"/>
          </p:cNvSpPr>
          <p:nvPr/>
        </p:nvSpPr>
        <p:spPr bwMode="auto">
          <a:xfrm>
            <a:off x="6384925" y="5897563"/>
            <a:ext cx="1549400" cy="369887"/>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230405" name="Text Box 5"/>
          <p:cNvSpPr txBox="1">
            <a:spLocks noChangeArrowheads="1"/>
          </p:cNvSpPr>
          <p:nvPr/>
        </p:nvSpPr>
        <p:spPr bwMode="auto">
          <a:xfrm>
            <a:off x="590550" y="3581400"/>
            <a:ext cx="8016875" cy="2227262"/>
          </a:xfrm>
          <a:prstGeom prst="rect">
            <a:avLst/>
          </a:prstGeom>
          <a:noFill/>
          <a:ln w="9525">
            <a:noFill/>
            <a:miter lim="800000"/>
            <a:headEnd/>
            <a:tailEnd/>
          </a:ln>
        </p:spPr>
        <p:txBody>
          <a:bodyPr>
            <a:prstTxWarp prst="textNoShape">
              <a:avLst/>
            </a:prstTxWarp>
            <a:spAutoFit/>
          </a:bodyPr>
          <a:lstStyle/>
          <a:p>
            <a:r>
              <a:rPr lang="en-US" sz="2800" i="1">
                <a:solidFill>
                  <a:schemeClr val="tx1">
                    <a:lumMod val="95000"/>
                  </a:schemeClr>
                </a:solidFill>
              </a:rPr>
              <a:t>“Herding cats…..The art of getting those ideas together, heading them out on the trail with a great sendoff; creating sequence, transitions, and a fine sense of pacing along the way; and, at the end of the drive, rounding them up…..”</a:t>
            </a:r>
          </a:p>
        </p:txBody>
      </p:sp>
      <p:sp>
        <p:nvSpPr>
          <p:cNvPr id="10" name="Title 9"/>
          <p:cNvSpPr>
            <a:spLocks noGrp="1"/>
          </p:cNvSpPr>
          <p:nvPr>
            <p:ph type="title"/>
          </p:nvPr>
        </p:nvSpPr>
        <p:spPr>
          <a:xfrm>
            <a:off x="4461164" y="568036"/>
            <a:ext cx="4054186" cy="1122653"/>
          </a:xfrm>
          <a:solidFill>
            <a:schemeClr val="accent1"/>
          </a:solidFill>
        </p:spPr>
        <p:txBody>
          <a:bodyPr>
            <a:normAutofit/>
          </a:bodyPr>
          <a:lstStyle/>
          <a:p>
            <a:pPr algn="ctr"/>
            <a:r>
              <a:rPr lang="en-US" i="1">
                <a:solidFill>
                  <a:schemeClr val="tx1">
                    <a:lumMod val="95000"/>
                  </a:schemeClr>
                </a:solidFill>
              </a:rPr>
              <a:t>Organization</a:t>
            </a:r>
            <a:endParaRPr lang="en-US">
              <a:solidFill>
                <a:schemeClr val="tx1">
                  <a:lumMod val="95000"/>
                </a:schemeClr>
              </a:solidFill>
            </a:endParaRPr>
          </a:p>
        </p:txBody>
      </p:sp>
      <p:sp>
        <p:nvSpPr>
          <p:cNvPr id="230407" name="Footer Placeholder 6"/>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136</a:t>
            </a:fld>
            <a:endParaRPr lang="en-US"/>
          </a:p>
        </p:txBody>
      </p:sp>
    </p:spTree>
    <p:extLst>
      <p:ext uri="{BB962C8B-B14F-4D97-AF65-F5344CB8AC3E}">
        <p14:creationId xmlns:p14="http://schemas.microsoft.com/office/powerpoint/2010/main" val="763140518"/>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42" name="Rectangle 2"/>
          <p:cNvSpPr>
            <a:spLocks noGrp="1" noChangeArrowheads="1"/>
          </p:cNvSpPr>
          <p:nvPr>
            <p:ph type="title"/>
          </p:nvPr>
        </p:nvSpPr>
        <p:spPr/>
        <p:txBody>
          <a:bodyPr/>
          <a:lstStyle/>
          <a:p>
            <a:r>
              <a:rPr lang="en-US"/>
              <a:t>An unusual event…..</a:t>
            </a:r>
          </a:p>
        </p:txBody>
      </p:sp>
      <p:sp>
        <p:nvSpPr>
          <p:cNvPr id="232457" name="Footer Placeholder 9"/>
          <p:cNvSpPr>
            <a:spLocks noGrp="1"/>
          </p:cNvSpPr>
          <p:nvPr>
            <p:ph type="ftr" sz="quarter" idx="11"/>
          </p:nvPr>
        </p:nvSpPr>
        <p:spPr/>
        <p:txBody>
          <a:bodyPr/>
          <a:lstStyle/>
          <a:p>
            <a:r>
              <a:rPr lang="en-US"/>
              <a:t>Laura Terrill</a:t>
            </a:r>
          </a:p>
        </p:txBody>
      </p:sp>
      <p:sp>
        <p:nvSpPr>
          <p:cNvPr id="232451" name="Text Box 4"/>
          <p:cNvSpPr txBox="1">
            <a:spLocks noChangeArrowheads="1"/>
          </p:cNvSpPr>
          <p:nvPr/>
        </p:nvSpPr>
        <p:spPr bwMode="auto">
          <a:xfrm>
            <a:off x="457200" y="1511010"/>
            <a:ext cx="7924800" cy="584200"/>
          </a:xfrm>
          <a:prstGeom prst="rect">
            <a:avLst/>
          </a:prstGeom>
          <a:solidFill>
            <a:schemeClr val="accent1"/>
          </a:solidFill>
          <a:ln w="9525">
            <a:noFill/>
            <a:miter lim="800000"/>
            <a:headEnd/>
            <a:tailEnd/>
          </a:ln>
        </p:spPr>
        <p:txBody>
          <a:bodyPr>
            <a:prstTxWarp prst="textNoShape">
              <a:avLst/>
            </a:prstTxWarp>
            <a:spAutoFit/>
          </a:bodyPr>
          <a:lstStyle/>
          <a:p>
            <a:r>
              <a:rPr lang="en-US" sz="3200">
                <a:solidFill>
                  <a:schemeClr val="tx1">
                    <a:lumMod val="95000"/>
                  </a:schemeClr>
                </a:solidFill>
                <a:ea typeface="Calibri" pitchFamily="-112" charset="0"/>
                <a:cs typeface="Calibri" pitchFamily="-112" charset="0"/>
              </a:rPr>
              <a:t>1. Write an interesting topic sentence.</a:t>
            </a:r>
          </a:p>
        </p:txBody>
      </p:sp>
      <p:sp>
        <p:nvSpPr>
          <p:cNvPr id="232452" name="Text Box 5"/>
          <p:cNvSpPr txBox="1">
            <a:spLocks noChangeArrowheads="1"/>
          </p:cNvSpPr>
          <p:nvPr/>
        </p:nvSpPr>
        <p:spPr bwMode="auto">
          <a:xfrm>
            <a:off x="457200" y="5410200"/>
            <a:ext cx="7924800" cy="584775"/>
          </a:xfrm>
          <a:prstGeom prst="rect">
            <a:avLst/>
          </a:prstGeom>
          <a:solidFill>
            <a:schemeClr val="accent1"/>
          </a:solidFill>
          <a:ln w="9525">
            <a:noFill/>
            <a:miter lim="800000"/>
            <a:headEnd/>
            <a:tailEnd/>
          </a:ln>
        </p:spPr>
        <p:txBody>
          <a:bodyPr wrap="square">
            <a:prstTxWarp prst="textNoShape">
              <a:avLst/>
            </a:prstTxWarp>
            <a:spAutoFit/>
          </a:bodyPr>
          <a:lstStyle/>
          <a:p>
            <a:r>
              <a:rPr lang="en-US" sz="3200">
                <a:solidFill>
                  <a:schemeClr val="tx1">
                    <a:lumMod val="95000"/>
                  </a:schemeClr>
                </a:solidFill>
                <a:ea typeface="Calibri" pitchFamily="-112" charset="0"/>
                <a:cs typeface="Calibri" pitchFamily="-112" charset="0"/>
              </a:rPr>
              <a:t>2. Write a solid closing sentence. </a:t>
            </a:r>
          </a:p>
        </p:txBody>
      </p:sp>
      <p:sp>
        <p:nvSpPr>
          <p:cNvPr id="232453" name="Text Box 6"/>
          <p:cNvSpPr txBox="1">
            <a:spLocks noChangeArrowheads="1"/>
          </p:cNvSpPr>
          <p:nvPr/>
        </p:nvSpPr>
        <p:spPr bwMode="auto">
          <a:xfrm>
            <a:off x="5524500" y="29670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2</a:t>
            </a:r>
          </a:p>
        </p:txBody>
      </p:sp>
      <p:sp>
        <p:nvSpPr>
          <p:cNvPr id="232454" name="Text Box 7"/>
          <p:cNvSpPr txBox="1">
            <a:spLocks noChangeArrowheads="1"/>
          </p:cNvSpPr>
          <p:nvPr/>
        </p:nvSpPr>
        <p:spPr bwMode="auto">
          <a:xfrm>
            <a:off x="5524500" y="35766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3</a:t>
            </a:r>
          </a:p>
        </p:txBody>
      </p:sp>
      <p:sp>
        <p:nvSpPr>
          <p:cNvPr id="232455" name="Text Box 8"/>
          <p:cNvSpPr txBox="1">
            <a:spLocks noChangeArrowheads="1"/>
          </p:cNvSpPr>
          <p:nvPr/>
        </p:nvSpPr>
        <p:spPr bwMode="auto">
          <a:xfrm>
            <a:off x="5524500" y="41862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4</a:t>
            </a:r>
          </a:p>
        </p:txBody>
      </p:sp>
      <p:pic>
        <p:nvPicPr>
          <p:cNvPr id="232458" name="Picture 10" descr="IMG_3319.JPG"/>
          <p:cNvPicPr>
            <a:picLocks noChangeAspect="1"/>
          </p:cNvPicPr>
          <p:nvPr/>
        </p:nvPicPr>
        <p:blipFill>
          <a:blip r:embed="rId3"/>
          <a:srcRect/>
          <a:stretch>
            <a:fillRect/>
          </a:stretch>
        </p:blipFill>
        <p:spPr bwMode="auto">
          <a:xfrm>
            <a:off x="1066800" y="2286000"/>
            <a:ext cx="3779838" cy="2835275"/>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normAutofit/>
          </a:bodyPr>
          <a:lstStyle/>
          <a:p>
            <a:fld id="{74C2F60E-34D8-DD42-93FD-7BD7AE432328}" type="slidenum">
              <a:rPr lang="en-US"/>
              <a:pPr/>
              <a:t>137</a:t>
            </a:fld>
            <a:endParaRPr lang="en-US"/>
          </a:p>
        </p:txBody>
      </p:sp>
    </p:spTree>
    <p:extLst>
      <p:ext uri="{BB962C8B-B14F-4D97-AF65-F5344CB8AC3E}">
        <p14:creationId xmlns:p14="http://schemas.microsoft.com/office/powerpoint/2010/main" val="1675359677"/>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2408670"/>
            <a:ext cx="7406640" cy="914400"/>
          </a:xfrm>
          <a:solidFill>
            <a:schemeClr val="accent1"/>
          </a:solidFill>
        </p:spPr>
        <p:txBody>
          <a:bodyPr>
            <a:noAutofit/>
          </a:bodyPr>
          <a:lstStyle/>
          <a:p>
            <a:pPr marL="0">
              <a:buFont typeface="Georgia" pitchFamily="-112" charset="0"/>
              <a:buNone/>
            </a:pPr>
            <a:r>
              <a:rPr lang="en-US" sz="2800" smtClean="0">
                <a:solidFill>
                  <a:schemeClr val="tx1"/>
                </a:solidFill>
                <a:ea typeface="ＭＳ Ｐゴシック" pitchFamily="-112" charset="-128"/>
                <a:cs typeface="ＭＳ Ｐゴシック" pitchFamily="-112" charset="-128"/>
              </a:rPr>
              <a:t>It was a dark and stormy night when Zapata met El Chupacabra. </a:t>
            </a:r>
          </a:p>
          <a:p>
            <a:pPr marL="0">
              <a:buFont typeface="Georgia" pitchFamily="-112" charset="0"/>
              <a:buNone/>
            </a:pPr>
            <a:r>
              <a:rPr lang="en-US" sz="2800" smtClean="0">
                <a:solidFill>
                  <a:srgbClr val="FF0000"/>
                </a:solidFill>
                <a:ea typeface="ＭＳ Ｐゴシック" pitchFamily="-112" charset="-128"/>
                <a:cs typeface="ＭＳ Ｐゴシック" pitchFamily="-112" charset="-128"/>
              </a:rPr>
              <a:t>        	 </a:t>
            </a:r>
            <a:r>
              <a:rPr lang="en-US" sz="2800" smtClean="0">
                <a:solidFill>
                  <a:schemeClr val="accent1"/>
                </a:solidFill>
                <a:ea typeface="ＭＳ Ｐゴシック" pitchFamily="-112" charset="-128"/>
                <a:cs typeface="ＭＳ Ｐゴシック" pitchFamily="-112" charset="-128"/>
              </a:rPr>
              <a:t>—</a:t>
            </a:r>
          </a:p>
          <a:p>
            <a:pPr marL="0">
              <a:buFont typeface="Georgia" pitchFamily="-112" charset="0"/>
              <a:buNone/>
            </a:pPr>
            <a:r>
              <a:rPr lang="en-US" sz="2800" smtClean="0">
                <a:solidFill>
                  <a:schemeClr val="accent1"/>
                </a:solidFill>
                <a:ea typeface="ＭＳ Ｐゴシック" pitchFamily="-112" charset="-128"/>
                <a:cs typeface="ＭＳ Ｐゴシック" pitchFamily="-112" charset="-128"/>
              </a:rPr>
              <a:t>         	 —</a:t>
            </a:r>
          </a:p>
          <a:p>
            <a:pPr marL="0">
              <a:buFont typeface="Georgia" pitchFamily="-112" charset="0"/>
              <a:buNone/>
            </a:pPr>
            <a:r>
              <a:rPr lang="en-US" sz="2800" smtClean="0">
                <a:solidFill>
                  <a:schemeClr val="accent1"/>
                </a:solidFill>
                <a:ea typeface="ＭＳ Ｐゴシック" pitchFamily="-112" charset="-128"/>
                <a:cs typeface="ＭＳ Ｐゴシック" pitchFamily="-112" charset="-128"/>
              </a:rPr>
              <a:t>         	 —</a:t>
            </a:r>
          </a:p>
        </p:txBody>
      </p:sp>
      <p:sp>
        <p:nvSpPr>
          <p:cNvPr id="7" name="Content Placeholder 5"/>
          <p:cNvSpPr txBox="1">
            <a:spLocks/>
          </p:cNvSpPr>
          <p:nvPr/>
        </p:nvSpPr>
        <p:spPr bwMode="auto">
          <a:xfrm>
            <a:off x="457200" y="4876800"/>
            <a:ext cx="7406640" cy="914400"/>
          </a:xfrm>
          <a:prstGeom prst="rect">
            <a:avLst/>
          </a:prstGeom>
          <a:solidFill>
            <a:schemeClr val="accent1"/>
          </a:solidFill>
          <a:ln w="9525">
            <a:noFill/>
            <a:miter lim="800000"/>
            <a:headEnd/>
            <a:tailEnd/>
          </a:ln>
        </p:spPr>
        <p:txBody>
          <a:bodyPr>
            <a:prstTxWarp prst="textNoShape">
              <a:avLst/>
            </a:prstTxWarp>
          </a:bodyPr>
          <a:lstStyle/>
          <a:p>
            <a:pPr indent="-255588">
              <a:spcBef>
                <a:spcPts val="300"/>
              </a:spcBef>
              <a:buClr>
                <a:srgbClr val="A04DA3"/>
              </a:buClr>
              <a:buFont typeface="Georgia" pitchFamily="-1" charset="0"/>
              <a:buNone/>
              <a:defRPr/>
            </a:pPr>
            <a:r>
              <a:rPr lang="en-US" sz="2800">
                <a:latin typeface="+mn-lt"/>
                <a:ea typeface="ＭＳ Ｐゴシック" charset="-128"/>
                <a:cs typeface="ＭＳ Ｐゴシック" charset="-128"/>
              </a:rPr>
              <a:t>Sadly Zapata learned too late that nightmares do come true. </a:t>
            </a:r>
          </a:p>
        </p:txBody>
      </p:sp>
      <p:pic>
        <p:nvPicPr>
          <p:cNvPr id="234501" name="Picture 7" descr="images.jpeg"/>
          <p:cNvPicPr>
            <a:picLocks noChangeAspect="1"/>
          </p:cNvPicPr>
          <p:nvPr/>
        </p:nvPicPr>
        <p:blipFill>
          <a:blip r:embed="rId2"/>
          <a:srcRect/>
          <a:stretch>
            <a:fillRect/>
          </a:stretch>
        </p:blipFill>
        <p:spPr bwMode="auto">
          <a:xfrm>
            <a:off x="608360" y="294302"/>
            <a:ext cx="2154238" cy="1755775"/>
          </a:xfrm>
          <a:prstGeom prst="rect">
            <a:avLst/>
          </a:prstGeom>
          <a:noFill/>
          <a:ln w="9525">
            <a:noFill/>
            <a:miter lim="800000"/>
            <a:headEnd/>
            <a:tailEnd/>
          </a:ln>
        </p:spPr>
      </p:pic>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138</a:t>
            </a:fld>
            <a:endParaRPr lang="en-US"/>
          </a:p>
        </p:txBody>
      </p:sp>
    </p:spTree>
    <p:extLst>
      <p:ext uri="{BB962C8B-B14F-4D97-AF65-F5344CB8AC3E}">
        <p14:creationId xmlns:p14="http://schemas.microsoft.com/office/powerpoint/2010/main" val="55153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6514" name="Text Box 2"/>
          <p:cNvSpPr txBox="1">
            <a:spLocks noChangeArrowheads="1"/>
          </p:cNvSpPr>
          <p:nvPr/>
        </p:nvSpPr>
        <p:spPr bwMode="auto">
          <a:xfrm>
            <a:off x="577850" y="540327"/>
            <a:ext cx="3689350" cy="769441"/>
          </a:xfrm>
          <a:prstGeom prst="rect">
            <a:avLst/>
          </a:prstGeom>
          <a:solidFill>
            <a:schemeClr val="accent1"/>
          </a:solidFill>
          <a:ln w="9525">
            <a:noFill/>
            <a:miter lim="800000"/>
            <a:headEnd/>
            <a:tailEnd/>
          </a:ln>
        </p:spPr>
        <p:txBody>
          <a:bodyPr wrap="square">
            <a:prstTxWarp prst="textNoShape">
              <a:avLst/>
            </a:prstTxWarp>
            <a:spAutoFit/>
          </a:bodyPr>
          <a:lstStyle/>
          <a:p>
            <a:pPr algn="ctr">
              <a:defRPr/>
            </a:pPr>
            <a:r>
              <a:rPr lang="en-US" sz="4400" i="1">
                <a:latin typeface="+mj-lt"/>
                <a:ea typeface="ＭＳ Ｐゴシック" charset="-128"/>
                <a:cs typeface="ＭＳ Ｐゴシック" charset="-128"/>
              </a:rPr>
              <a:t>Word Choice</a:t>
            </a:r>
            <a:endParaRPr lang="en-US" sz="3600">
              <a:latin typeface="+mj-lt"/>
              <a:ea typeface="ＭＳ Ｐゴシック" charset="-128"/>
              <a:cs typeface="ＭＳ Ｐゴシック" charset="-128"/>
            </a:endParaRPr>
          </a:p>
        </p:txBody>
      </p:sp>
      <p:sp>
        <p:nvSpPr>
          <p:cNvPr id="137219" name="Text Box 3"/>
          <p:cNvSpPr txBox="1">
            <a:spLocks noChangeArrowheads="1"/>
          </p:cNvSpPr>
          <p:nvPr/>
        </p:nvSpPr>
        <p:spPr bwMode="auto">
          <a:xfrm>
            <a:off x="6384925" y="6248400"/>
            <a:ext cx="1963738" cy="457200"/>
          </a:xfrm>
          <a:prstGeom prst="rect">
            <a:avLst/>
          </a:prstGeom>
          <a:noFill/>
          <a:ln w="9525">
            <a:noFill/>
            <a:miter lim="800000"/>
            <a:headEnd/>
            <a:tailEnd/>
          </a:ln>
        </p:spPr>
        <p:txBody>
          <a:bodyPr wrap="none">
            <a:prstTxWarp prst="textNoShape">
              <a:avLst/>
            </a:prstTxWarp>
            <a:spAutoFit/>
          </a:bodyPr>
          <a:lstStyle/>
          <a:p>
            <a:r>
              <a:rPr lang="en-US">
                <a:solidFill>
                  <a:srgbClr val="376092"/>
                </a:solidFill>
              </a:rPr>
              <a:t>Ruth Culham</a:t>
            </a:r>
          </a:p>
        </p:txBody>
      </p:sp>
      <p:sp>
        <p:nvSpPr>
          <p:cNvPr id="1216516" name="Text Box 4"/>
          <p:cNvSpPr txBox="1">
            <a:spLocks noChangeArrowheads="1"/>
          </p:cNvSpPr>
          <p:nvPr/>
        </p:nvSpPr>
        <p:spPr bwMode="auto">
          <a:xfrm>
            <a:off x="3870325" y="1516698"/>
            <a:ext cx="5029200" cy="4832092"/>
          </a:xfrm>
          <a:prstGeom prst="rect">
            <a:avLst/>
          </a:prstGeom>
          <a:noFill/>
          <a:ln w="9525">
            <a:noFill/>
            <a:miter lim="800000"/>
            <a:headEnd/>
            <a:tailEnd/>
          </a:ln>
        </p:spPr>
        <p:txBody>
          <a:bodyPr>
            <a:prstTxWarp prst="textNoShape">
              <a:avLst/>
            </a:prstTxWarp>
            <a:spAutoFit/>
          </a:bodyPr>
          <a:lstStyle/>
          <a:p>
            <a:pPr>
              <a:defRPr/>
            </a:pPr>
            <a:r>
              <a:rPr lang="en-US" sz="2800" i="1">
                <a:solidFill>
                  <a:schemeClr val="tx1">
                    <a:lumMod val="95000"/>
                  </a:schemeClr>
                </a:solidFill>
                <a:latin typeface="+mn-lt"/>
                <a:ea typeface="ＭＳ Ｐゴシック" charset="-128"/>
                <a:cs typeface="ＭＳ Ｐゴシック" charset="-128"/>
              </a:rPr>
              <a:t>“Word choice is about the use of rich, colorful, precise language that communicates.. in good descriptive writing, strong word choice clarifies and expands ideas. In persuasive writing, it moves you to a new vision of things. In narrative writing, it creates images in your mind that are so real, you feel like you are part of the story itself.” </a:t>
            </a:r>
          </a:p>
        </p:txBody>
      </p:sp>
      <p:pic>
        <p:nvPicPr>
          <p:cNvPr id="137221" name="Picture 6" descr="thoughtful"/>
          <p:cNvPicPr>
            <a:picLocks noGrp="1" noChangeAspect="1" noChangeArrowheads="1"/>
          </p:cNvPicPr>
          <p:nvPr/>
        </p:nvPicPr>
        <p:blipFill>
          <a:blip r:embed="rId3"/>
          <a:srcRect/>
          <a:stretch>
            <a:fillRect/>
          </a:stretch>
        </p:blipFill>
        <p:spPr bwMode="auto">
          <a:xfrm>
            <a:off x="838200" y="2209800"/>
            <a:ext cx="2595563" cy="2736850"/>
          </a:xfrm>
          <a:prstGeom prst="rect">
            <a:avLst/>
          </a:prstGeom>
          <a:noFill/>
          <a:ln w="9525">
            <a:noFill/>
            <a:miter lim="800000"/>
            <a:headEnd/>
            <a:tailEnd/>
          </a:ln>
        </p:spPr>
      </p:pic>
      <p:sp>
        <p:nvSpPr>
          <p:cNvPr id="137222"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C4FB623F-ED63-E040-8B0F-DE0161378C39}" type="slidenum">
              <a:rPr lang="en-US">
                <a:latin typeface="Arial" pitchFamily="-103" charset="0"/>
                <a:ea typeface="ＭＳ Ｐゴシック" pitchFamily="-103" charset="-128"/>
                <a:cs typeface="ＭＳ Ｐゴシック" pitchFamily="-103" charset="-128"/>
              </a:rPr>
              <a:pPr/>
              <a:t>139</a:t>
            </a:fld>
            <a:endParaRPr lang="en-US">
              <a:latin typeface="Arial" pitchFamily="-103" charset="0"/>
              <a:ea typeface="ＭＳ Ｐゴシック" pitchFamily="-103" charset="-128"/>
              <a:cs typeface="ＭＳ Ｐゴシック" pitchFamily="-103" charset="-128"/>
            </a:endParaRP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427872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726053" y="129222"/>
            <a:ext cx="8229600" cy="1143000"/>
          </a:xfrm>
        </p:spPr>
        <p:txBody>
          <a:bodyPr>
            <a:normAutofit/>
          </a:bodyPr>
          <a:lstStyle/>
          <a:p>
            <a:pPr algn="r" eaLnBrk="1" hangingPunct="1"/>
            <a:r>
              <a:rPr lang="en-US" sz="3600" dirty="0" smtClean="0">
                <a:solidFill>
                  <a:schemeClr val="tx1"/>
                </a:solidFill>
              </a:rPr>
              <a:t>Quantity and Organization </a:t>
            </a:r>
            <a:br>
              <a:rPr lang="en-US" sz="3600" dirty="0" smtClean="0">
                <a:solidFill>
                  <a:schemeClr val="tx1"/>
                </a:solidFill>
              </a:rPr>
            </a:br>
            <a:r>
              <a:rPr lang="en-US" sz="3600" dirty="0" smtClean="0">
                <a:solidFill>
                  <a:schemeClr val="tx1"/>
                </a:solidFill>
              </a:rPr>
              <a:t>of Language Expands</a:t>
            </a:r>
          </a:p>
        </p:txBody>
      </p:sp>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normAutofit/>
          </a:bodyPr>
          <a:lstStyle/>
          <a:p>
            <a:fld id="{D57F1E4F-1CFF-5643-939E-02111984F565}" type="slidenum">
              <a:rPr lang="en-US" smtClean="0"/>
              <a:t>14</a:t>
            </a:fld>
            <a:endParaRPr lang="en-US" dirty="0"/>
          </a:p>
        </p:txBody>
      </p:sp>
      <p:sp>
        <p:nvSpPr>
          <p:cNvPr id="30724" name="Rectangle 3"/>
          <p:cNvSpPr>
            <a:spLocks noGrp="1" noChangeArrowheads="1"/>
          </p:cNvSpPr>
          <p:nvPr>
            <p:ph type="body" idx="4294967295"/>
          </p:nvPr>
        </p:nvSpPr>
        <p:spPr>
          <a:xfrm>
            <a:off x="294651" y="1440087"/>
            <a:ext cx="8229600" cy="4876800"/>
          </a:xfrm>
        </p:spPr>
        <p:txBody>
          <a:bodyPr>
            <a:normAutofit lnSpcReduction="10000"/>
          </a:bodyPr>
          <a:lstStyle/>
          <a:p>
            <a:pPr eaLnBrk="1" hangingPunct="1">
              <a:lnSpc>
                <a:spcPct val="90000"/>
              </a:lnSpc>
            </a:pPr>
            <a:endParaRPr lang="en-US" sz="1800" dirty="0" smtClean="0"/>
          </a:p>
          <a:p>
            <a:pPr eaLnBrk="1" hangingPunct="1">
              <a:lnSpc>
                <a:spcPct val="90000"/>
              </a:lnSpc>
              <a:buNone/>
            </a:pPr>
            <a:endParaRPr lang="en-US" sz="1800" dirty="0" smtClean="0"/>
          </a:p>
          <a:p>
            <a:pPr eaLnBrk="1" hangingPunct="1">
              <a:lnSpc>
                <a:spcPct val="90000"/>
              </a:lnSpc>
            </a:pPr>
            <a:r>
              <a:rPr lang="en-US" sz="2000" dirty="0" smtClean="0"/>
              <a:t>Isolated words</a:t>
            </a:r>
          </a:p>
          <a:p>
            <a:pPr eaLnBrk="1" hangingPunct="1">
              <a:lnSpc>
                <a:spcPct val="90000"/>
              </a:lnSpc>
            </a:pPr>
            <a:r>
              <a:rPr lang="en-US" dirty="0" smtClean="0"/>
              <a:t>Words and phrases</a:t>
            </a:r>
          </a:p>
          <a:p>
            <a:pPr eaLnBrk="1" hangingPunct="1">
              <a:lnSpc>
                <a:spcPct val="90000"/>
              </a:lnSpc>
            </a:pPr>
            <a:r>
              <a:rPr lang="en-US" sz="2800" dirty="0" smtClean="0"/>
              <a:t>Discrete sentences</a:t>
            </a:r>
          </a:p>
          <a:p>
            <a:pPr eaLnBrk="1" hangingPunct="1">
              <a:lnSpc>
                <a:spcPct val="90000"/>
              </a:lnSpc>
            </a:pPr>
            <a:r>
              <a:rPr lang="en-US" sz="3200" dirty="0" smtClean="0"/>
              <a:t>Strings of sentences</a:t>
            </a:r>
          </a:p>
          <a:p>
            <a:pPr eaLnBrk="1" hangingPunct="1">
              <a:lnSpc>
                <a:spcPct val="90000"/>
              </a:lnSpc>
            </a:pPr>
            <a:r>
              <a:rPr lang="en-US" sz="3600" dirty="0" smtClean="0"/>
              <a:t>Connected sentences</a:t>
            </a:r>
          </a:p>
          <a:p>
            <a:pPr eaLnBrk="1" hangingPunct="1">
              <a:lnSpc>
                <a:spcPct val="90000"/>
              </a:lnSpc>
            </a:pPr>
            <a:r>
              <a:rPr lang="en-US" sz="4000" dirty="0" smtClean="0"/>
              <a:t>Single paragraphs</a:t>
            </a:r>
          </a:p>
          <a:p>
            <a:pPr eaLnBrk="1" hangingPunct="1">
              <a:lnSpc>
                <a:spcPct val="90000"/>
              </a:lnSpc>
            </a:pPr>
            <a:r>
              <a:rPr lang="en-US" sz="4400" dirty="0" smtClean="0"/>
              <a:t>Multiple paragraphs</a:t>
            </a:r>
          </a:p>
          <a:p>
            <a:pPr eaLnBrk="1" hangingPunct="1">
              <a:lnSpc>
                <a:spcPct val="90000"/>
              </a:lnSpc>
            </a:pPr>
            <a:r>
              <a:rPr lang="en-US" sz="4800" dirty="0" smtClean="0"/>
              <a:t>Extended cogent discourse</a:t>
            </a:r>
          </a:p>
        </p:txBody>
      </p:sp>
      <p:pic>
        <p:nvPicPr>
          <p:cNvPr id="4" name="Picture 8" descr="spiral-full"/>
          <p:cNvPicPr>
            <a:picLocks noChangeAspect="1" noChangeArrowheads="1"/>
          </p:cNvPicPr>
          <p:nvPr/>
        </p:nvPicPr>
        <p:blipFill>
          <a:blip r:embed="rId3"/>
          <a:srcRect/>
          <a:stretch>
            <a:fillRect/>
          </a:stretch>
        </p:blipFill>
        <p:spPr bwMode="auto">
          <a:xfrm rot="10800000">
            <a:off x="6477000" y="2362200"/>
            <a:ext cx="1749201" cy="2660904"/>
          </a:xfrm>
          <a:prstGeom prst="rect">
            <a:avLst/>
          </a:prstGeom>
          <a:noFill/>
          <a:ln w="9525">
            <a:noFill/>
            <a:miter lim="800000"/>
            <a:headEnd/>
            <a:tailEnd/>
          </a:ln>
        </p:spPr>
      </p:pic>
      <p:sp>
        <p:nvSpPr>
          <p:cNvPr id="5" name="TextBox 4"/>
          <p:cNvSpPr txBox="1"/>
          <p:nvPr/>
        </p:nvSpPr>
        <p:spPr>
          <a:xfrm>
            <a:off x="482595" y="247753"/>
            <a:ext cx="3066675" cy="769441"/>
          </a:xfrm>
          <a:prstGeom prst="rect">
            <a:avLst/>
          </a:prstGeom>
          <a:solidFill>
            <a:schemeClr val="accent1"/>
          </a:solidFill>
        </p:spPr>
        <p:txBody>
          <a:bodyPr wrap="square" rtlCol="0">
            <a:spAutoFit/>
          </a:bodyPr>
          <a:lstStyle/>
          <a:p>
            <a:pPr algn="ctr"/>
            <a:r>
              <a:rPr lang="en-US" sz="4400"/>
              <a:t>Text Type</a:t>
            </a:r>
          </a:p>
        </p:txBody>
      </p:sp>
    </p:spTree>
    <p:extLst>
      <p:ext uri="{BB962C8B-B14F-4D97-AF65-F5344CB8AC3E}">
        <p14:creationId xmlns:p14="http://schemas.microsoft.com/office/powerpoint/2010/main" val="69555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xEl>
                                              <p:pRg st="2" end="2"/>
                                            </p:txEl>
                                          </p:spTgt>
                                        </p:tgtEl>
                                        <p:attrNameLst>
                                          <p:attrName>style.visibility</p:attrName>
                                        </p:attrNameLst>
                                      </p:cBhvr>
                                      <p:to>
                                        <p:strVal val="visible"/>
                                      </p:to>
                                    </p:set>
                                    <p:animEffect transition="in" filter="fade">
                                      <p:cBhvr>
                                        <p:cTn id="7" dur="500"/>
                                        <p:tgtEl>
                                          <p:spTgt spid="307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4">
                                            <p:txEl>
                                              <p:pRg st="3" end="3"/>
                                            </p:txEl>
                                          </p:spTgt>
                                        </p:tgtEl>
                                        <p:attrNameLst>
                                          <p:attrName>style.visibility</p:attrName>
                                        </p:attrNameLst>
                                      </p:cBhvr>
                                      <p:to>
                                        <p:strVal val="visible"/>
                                      </p:to>
                                    </p:set>
                                    <p:animEffect transition="in" filter="fade">
                                      <p:cBhvr>
                                        <p:cTn id="12" dur="500"/>
                                        <p:tgtEl>
                                          <p:spTgt spid="307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4">
                                            <p:txEl>
                                              <p:pRg st="4" end="4"/>
                                            </p:txEl>
                                          </p:spTgt>
                                        </p:tgtEl>
                                        <p:attrNameLst>
                                          <p:attrName>style.visibility</p:attrName>
                                        </p:attrNameLst>
                                      </p:cBhvr>
                                      <p:to>
                                        <p:strVal val="visible"/>
                                      </p:to>
                                    </p:set>
                                    <p:animEffect transition="in" filter="fade">
                                      <p:cBhvr>
                                        <p:cTn id="17" dur="500"/>
                                        <p:tgtEl>
                                          <p:spTgt spid="3072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4">
                                            <p:txEl>
                                              <p:pRg st="5" end="5"/>
                                            </p:txEl>
                                          </p:spTgt>
                                        </p:tgtEl>
                                        <p:attrNameLst>
                                          <p:attrName>style.visibility</p:attrName>
                                        </p:attrNameLst>
                                      </p:cBhvr>
                                      <p:to>
                                        <p:strVal val="visible"/>
                                      </p:to>
                                    </p:set>
                                    <p:animEffect transition="in" filter="fade">
                                      <p:cBhvr>
                                        <p:cTn id="22" dur="500"/>
                                        <p:tgtEl>
                                          <p:spTgt spid="3072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xEl>
                                              <p:pRg st="6" end="6"/>
                                            </p:txEl>
                                          </p:spTgt>
                                        </p:tgtEl>
                                        <p:attrNameLst>
                                          <p:attrName>style.visibility</p:attrName>
                                        </p:attrNameLst>
                                      </p:cBhvr>
                                      <p:to>
                                        <p:strVal val="visible"/>
                                      </p:to>
                                    </p:set>
                                    <p:animEffect transition="in" filter="fade">
                                      <p:cBhvr>
                                        <p:cTn id="27" dur="500"/>
                                        <p:tgtEl>
                                          <p:spTgt spid="3072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4">
                                            <p:txEl>
                                              <p:pRg st="7" end="7"/>
                                            </p:txEl>
                                          </p:spTgt>
                                        </p:tgtEl>
                                        <p:attrNameLst>
                                          <p:attrName>style.visibility</p:attrName>
                                        </p:attrNameLst>
                                      </p:cBhvr>
                                      <p:to>
                                        <p:strVal val="visible"/>
                                      </p:to>
                                    </p:set>
                                    <p:animEffect transition="in" filter="fade">
                                      <p:cBhvr>
                                        <p:cTn id="32" dur="500"/>
                                        <p:tgtEl>
                                          <p:spTgt spid="3072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4">
                                            <p:txEl>
                                              <p:pRg st="8" end="8"/>
                                            </p:txEl>
                                          </p:spTgt>
                                        </p:tgtEl>
                                        <p:attrNameLst>
                                          <p:attrName>style.visibility</p:attrName>
                                        </p:attrNameLst>
                                      </p:cBhvr>
                                      <p:to>
                                        <p:strVal val="visible"/>
                                      </p:to>
                                    </p:set>
                                    <p:animEffect transition="in" filter="fade">
                                      <p:cBhvr>
                                        <p:cTn id="37" dur="500"/>
                                        <p:tgtEl>
                                          <p:spTgt spid="3072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4">
                                            <p:txEl>
                                              <p:pRg st="9" end="9"/>
                                            </p:txEl>
                                          </p:spTgt>
                                        </p:tgtEl>
                                        <p:attrNameLst>
                                          <p:attrName>style.visibility</p:attrName>
                                        </p:attrNameLst>
                                      </p:cBhvr>
                                      <p:to>
                                        <p:strVal val="visible"/>
                                      </p:to>
                                    </p:set>
                                    <p:animEffect transition="in" filter="fade">
                                      <p:cBhvr>
                                        <p:cTn id="42" dur="500"/>
                                        <p:tgtEl>
                                          <p:spTgt spid="3072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Title 3"/>
          <p:cNvSpPr>
            <a:spLocks noGrp="1"/>
          </p:cNvSpPr>
          <p:nvPr>
            <p:ph type="title"/>
          </p:nvPr>
        </p:nvSpPr>
        <p:spPr>
          <a:xfrm>
            <a:off x="628650" y="365127"/>
            <a:ext cx="7886700" cy="787398"/>
          </a:xfrm>
          <a:solidFill>
            <a:schemeClr val="accent1"/>
          </a:solidFill>
        </p:spPr>
        <p:txBody>
          <a:bodyPr/>
          <a:lstStyle/>
          <a:p>
            <a:pPr algn="ctr"/>
            <a:r>
              <a:rPr lang="en-US">
                <a:solidFill>
                  <a:schemeClr val="tx1"/>
                </a:solidFill>
                <a:ea typeface="ＭＳ Ｐゴシック" pitchFamily="-112" charset="-128"/>
                <a:cs typeface="ＭＳ Ｐゴシック" pitchFamily="-112" charset="-128"/>
              </a:rPr>
              <a:t>Expand a Headline</a:t>
            </a:r>
          </a:p>
        </p:txBody>
      </p:sp>
      <p:sp>
        <p:nvSpPr>
          <p:cNvPr id="245764" name="Footer Placeholder 1"/>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p>
        </p:txBody>
      </p:sp>
      <p:sp>
        <p:nvSpPr>
          <p:cNvPr id="245763" name="Content Placeholder 4"/>
          <p:cNvSpPr>
            <a:spLocks noGrp="1"/>
          </p:cNvSpPr>
          <p:nvPr>
            <p:ph idx="4294967295"/>
          </p:nvPr>
        </p:nvSpPr>
        <p:spPr>
          <a:xfrm>
            <a:off x="739486" y="1738746"/>
            <a:ext cx="3749387" cy="2140528"/>
          </a:xfrm>
        </p:spPr>
        <p:txBody>
          <a:bodyPr>
            <a:normAutofit/>
          </a:bodyPr>
          <a:lstStyle/>
          <a:p>
            <a:pPr marL="0" indent="0" algn="ctr">
              <a:buFont typeface="Georgia" pitchFamily="-112" charset="0"/>
              <a:buNone/>
            </a:pPr>
            <a:r>
              <a:rPr lang="en-US" sz="2800" b="1" smtClean="0">
                <a:ea typeface="ＭＳ Ｐゴシック" pitchFamily="-112" charset="-128"/>
                <a:cs typeface="ＭＳ Ｐゴシック" pitchFamily="-112" charset="-128"/>
              </a:rPr>
              <a:t>Ce couple de retraités achète une maison et tombe sur un vrai trésor enfui dans sa grange</a:t>
            </a:r>
            <a:endParaRPr lang="en-US" sz="2800" smtClean="0">
              <a:ea typeface="ＭＳ Ｐゴシック" pitchFamily="-112" charset="-128"/>
              <a:cs typeface="ＭＳ Ｐゴシック" pitchFamily="-112" charset="-128"/>
            </a:endParaRPr>
          </a:p>
        </p:txBody>
      </p:sp>
      <p:pic>
        <p:nvPicPr>
          <p:cNvPr id="245765" name="Picture 5" descr="image00222153.jpg"/>
          <p:cNvPicPr>
            <a:picLocks noChangeAspect="1"/>
          </p:cNvPicPr>
          <p:nvPr/>
        </p:nvPicPr>
        <p:blipFill>
          <a:blip r:embed="rId2"/>
          <a:srcRect/>
          <a:stretch>
            <a:fillRect/>
          </a:stretch>
        </p:blipFill>
        <p:spPr bwMode="auto">
          <a:xfrm>
            <a:off x="4938713" y="1714500"/>
            <a:ext cx="3900487" cy="3743325"/>
          </a:xfrm>
          <a:prstGeom prst="rect">
            <a:avLst/>
          </a:prstGeom>
          <a:noFill/>
          <a:ln w="9525">
            <a:noFill/>
            <a:miter lim="800000"/>
            <a:headEnd/>
            <a:tailEnd/>
          </a:ln>
        </p:spPr>
      </p:pic>
      <p:sp>
        <p:nvSpPr>
          <p:cNvPr id="245766" name="TextBox 6"/>
          <p:cNvSpPr txBox="1">
            <a:spLocks noChangeArrowheads="1"/>
          </p:cNvSpPr>
          <p:nvPr/>
        </p:nvSpPr>
        <p:spPr bwMode="auto">
          <a:xfrm>
            <a:off x="3048000" y="6019800"/>
            <a:ext cx="5680075" cy="523875"/>
          </a:xfrm>
          <a:prstGeom prst="rect">
            <a:avLst/>
          </a:prstGeom>
          <a:noFill/>
          <a:ln w="9525">
            <a:noFill/>
            <a:miter lim="800000"/>
            <a:headEnd/>
            <a:tailEnd/>
          </a:ln>
        </p:spPr>
        <p:txBody>
          <a:bodyPr>
            <a:prstTxWarp prst="textNoShape">
              <a:avLst/>
            </a:prstTxWarp>
            <a:spAutoFit/>
          </a:bodyPr>
          <a:lstStyle/>
          <a:p>
            <a:pPr algn="r"/>
            <a:r>
              <a:rPr lang="en-US" sz="1400"/>
              <a:t>http://www.actupus.com/ce-couple-de-retraites-achetent-une-maison-et-tombent-sur-un-vrai-tresor-enfui-dans-leur-grange/</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140</a:t>
            </a:fld>
            <a:endParaRPr lang="en-US"/>
          </a:p>
        </p:txBody>
      </p:sp>
      <p:sp>
        <p:nvSpPr>
          <p:cNvPr id="8" name="Content Placeholder 4"/>
          <p:cNvSpPr txBox="1">
            <a:spLocks/>
          </p:cNvSpPr>
          <p:nvPr/>
        </p:nvSpPr>
        <p:spPr>
          <a:xfrm>
            <a:off x="811356" y="4488007"/>
            <a:ext cx="3605646" cy="96981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Georgia" pitchFamily="-112" charset="0"/>
              <a:buNone/>
            </a:pPr>
            <a:r>
              <a:rPr lang="en-US" sz="2000" b="1" i="1" smtClean="0">
                <a:ea typeface="ＭＳ Ｐゴシック" pitchFamily="-112" charset="-128"/>
                <a:cs typeface="ＭＳ Ｐゴシック" pitchFamily="-112" charset="-128"/>
              </a:rPr>
              <a:t>This retired couple buys a house and falls upon a true treasure hidden in the barn.</a:t>
            </a:r>
            <a:endParaRPr lang="en-US" sz="2000" i="1" smtClean="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690142948"/>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Footer Placeholder 3"/>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p>
        </p:txBody>
      </p:sp>
      <p:pic>
        <p:nvPicPr>
          <p:cNvPr id="246787" name="Picture 6" descr="image0033374.jpg"/>
          <p:cNvPicPr>
            <a:picLocks noChangeAspect="1"/>
          </p:cNvPicPr>
          <p:nvPr/>
        </p:nvPicPr>
        <p:blipFill>
          <a:blip r:embed="rId2"/>
          <a:srcRect/>
          <a:stretch>
            <a:fillRect/>
          </a:stretch>
        </p:blipFill>
        <p:spPr bwMode="auto">
          <a:xfrm>
            <a:off x="352425" y="1712913"/>
            <a:ext cx="3900488" cy="3714750"/>
          </a:xfrm>
          <a:prstGeom prst="rect">
            <a:avLst/>
          </a:prstGeom>
          <a:noFill/>
          <a:ln w="9525">
            <a:noFill/>
            <a:miter lim="800000"/>
            <a:headEnd/>
            <a:tailEnd/>
          </a:ln>
        </p:spPr>
      </p:pic>
      <p:pic>
        <p:nvPicPr>
          <p:cNvPr id="246788" name="Picture 7" descr="image0077798.jpg"/>
          <p:cNvPicPr>
            <a:picLocks noChangeAspect="1"/>
          </p:cNvPicPr>
          <p:nvPr/>
        </p:nvPicPr>
        <p:blipFill>
          <a:blip r:embed="rId3"/>
          <a:srcRect/>
          <a:stretch>
            <a:fillRect/>
          </a:stretch>
        </p:blipFill>
        <p:spPr bwMode="auto">
          <a:xfrm>
            <a:off x="4638675" y="1689100"/>
            <a:ext cx="3935413" cy="3667125"/>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normAutofit/>
          </a:bodyPr>
          <a:lstStyle/>
          <a:p>
            <a:fld id="{74C2F60E-34D8-DD42-93FD-7BD7AE432328}" type="slidenum">
              <a:rPr lang="en-US"/>
              <a:pPr/>
              <a:t>141</a:t>
            </a:fld>
            <a:endParaRPr lang="en-US"/>
          </a:p>
        </p:txBody>
      </p:sp>
    </p:spTree>
    <p:extLst>
      <p:ext uri="{BB962C8B-B14F-4D97-AF65-F5344CB8AC3E}">
        <p14:creationId xmlns:p14="http://schemas.microsoft.com/office/powerpoint/2010/main" val="146632816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118187"/>
            <a:ext cx="8229600" cy="914400"/>
          </a:xfrm>
          <a:solidFill>
            <a:schemeClr val="accent1">
              <a:lumMod val="75000"/>
            </a:schemeClr>
          </a:solidFill>
        </p:spPr>
        <p:txBody>
          <a:bodyPr/>
          <a:lstStyle/>
          <a:p>
            <a:pPr algn="ctr" eaLnBrk="1" hangingPunct="1"/>
            <a:r>
              <a:rPr lang="en-US">
                <a:solidFill>
                  <a:schemeClr val="tx1"/>
                </a:solidFill>
                <a:ea typeface="ＭＳ Ｐゴシック" pitchFamily="-1" charset="-128"/>
                <a:cs typeface="ＭＳ Ｐゴシック" pitchFamily="-1" charset="-128"/>
              </a:rPr>
              <a:t>Teammates Consult</a:t>
            </a:r>
          </a:p>
        </p:txBody>
      </p:sp>
      <p:sp>
        <p:nvSpPr>
          <p:cNvPr id="2" name="Footer Placeholder 1"/>
          <p:cNvSpPr>
            <a:spLocks noGrp="1"/>
          </p:cNvSpPr>
          <p:nvPr>
            <p:ph type="ftr" sz="quarter" idx="11"/>
          </p:nvPr>
        </p:nvSpPr>
        <p:spPr/>
        <p:txBody>
          <a:bodyPr/>
          <a:lstStyle/>
          <a:p>
            <a:r>
              <a:rPr lang="en-US" smtClean="0"/>
              <a:t>Laura Terrill</a:t>
            </a:r>
            <a:endParaRPr lang="en-US"/>
          </a:p>
        </p:txBody>
      </p:sp>
      <p:sp>
        <p:nvSpPr>
          <p:cNvPr id="84995" name="Text Box 3"/>
          <p:cNvSpPr txBox="1">
            <a:spLocks noChangeArrowheads="1"/>
          </p:cNvSpPr>
          <p:nvPr/>
        </p:nvSpPr>
        <p:spPr bwMode="auto">
          <a:xfrm>
            <a:off x="4572000" y="2209800"/>
            <a:ext cx="4114800" cy="457200"/>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142340" name="Text Box 4"/>
          <p:cNvSpPr txBox="1">
            <a:spLocks noChangeArrowheads="1"/>
          </p:cNvSpPr>
          <p:nvPr/>
        </p:nvSpPr>
        <p:spPr bwMode="auto">
          <a:xfrm>
            <a:off x="266700" y="5448300"/>
            <a:ext cx="8610600" cy="830997"/>
          </a:xfrm>
          <a:prstGeom prst="rect">
            <a:avLst/>
          </a:prstGeom>
          <a:noFill/>
          <a:ln w="9525">
            <a:noFill/>
            <a:miter lim="800000"/>
            <a:headEnd/>
            <a:tailEnd/>
          </a:ln>
        </p:spPr>
        <p:txBody>
          <a:bodyPr>
            <a:prstTxWarp prst="textNoShape">
              <a:avLst/>
            </a:prstTxWarp>
            <a:spAutoFit/>
          </a:bodyPr>
          <a:lstStyle/>
          <a:p>
            <a:pPr algn="ctr">
              <a:defRPr/>
            </a:pPr>
            <a:r>
              <a:rPr lang="en-US" sz="2400">
                <a:latin typeface="+mn-lt"/>
                <a:ea typeface="ＭＳ Ｐゴシック" charset="-128"/>
                <a:cs typeface="ＭＳ Ｐゴシック" charset="-128"/>
              </a:rPr>
              <a:t>Read the infographic. Discuss with your group. Then, pick up a pen and write an answer in your own words. </a:t>
            </a:r>
          </a:p>
        </p:txBody>
      </p:sp>
      <p:sp>
        <p:nvSpPr>
          <p:cNvPr id="142341" name="Text Box 7"/>
          <p:cNvSpPr txBox="1">
            <a:spLocks noChangeArrowheads="1"/>
          </p:cNvSpPr>
          <p:nvPr/>
        </p:nvSpPr>
        <p:spPr bwMode="auto">
          <a:xfrm>
            <a:off x="914400" y="4717276"/>
            <a:ext cx="7315200" cy="523220"/>
          </a:xfrm>
          <a:prstGeom prst="rect">
            <a:avLst/>
          </a:prstGeom>
          <a:solidFill>
            <a:schemeClr val="accent1"/>
          </a:solidFill>
          <a:ln w="9525">
            <a:noFill/>
            <a:miter lim="800000"/>
            <a:headEnd/>
            <a:tailEnd/>
          </a:ln>
        </p:spPr>
        <p:txBody>
          <a:bodyPr>
            <a:prstTxWarp prst="textNoShape">
              <a:avLst/>
            </a:prstTxWarp>
            <a:spAutoFit/>
          </a:bodyPr>
          <a:lstStyle/>
          <a:p>
            <a:pPr algn="ctr">
              <a:defRPr/>
            </a:pPr>
            <a:r>
              <a:rPr lang="en-US" sz="2800" i="1">
                <a:latin typeface="+mn-lt"/>
                <a:ea typeface="ＭＳ Ｐゴシック" charset="-128"/>
                <a:cs typeface="ＭＳ Ｐゴシック" charset="-128"/>
              </a:rPr>
              <a:t>Why should we preserve world heritage sites?</a:t>
            </a:r>
            <a:endParaRPr lang="en-US" sz="2800">
              <a:latin typeface="+mn-lt"/>
              <a:ea typeface="ＭＳ Ｐゴシック" charset="-128"/>
              <a:cs typeface="ＭＳ Ｐゴシック" charset="-12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1" y="2134862"/>
            <a:ext cx="2928776" cy="160610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2667" y="2134862"/>
            <a:ext cx="3008932" cy="169252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9960" y="1380924"/>
            <a:ext cx="2884081" cy="3200400"/>
          </a:xfrm>
          <a:prstGeom prst="rect">
            <a:avLst/>
          </a:prstGeom>
        </p:spPr>
      </p:pic>
      <p:sp>
        <p:nvSpPr>
          <p:cNvPr id="6" name="Slide Number Placeholder 5"/>
          <p:cNvSpPr>
            <a:spLocks noGrp="1"/>
          </p:cNvSpPr>
          <p:nvPr>
            <p:ph type="sldNum" sz="quarter" idx="12"/>
          </p:nvPr>
        </p:nvSpPr>
        <p:spPr/>
        <p:txBody>
          <a:bodyPr/>
          <a:lstStyle/>
          <a:p>
            <a:fld id="{74C2F60E-34D8-DD42-93FD-7BD7AE432328}" type="slidenum">
              <a:rPr lang="en-US"/>
              <a:pPr/>
              <a:t>142</a:t>
            </a:fld>
            <a:endParaRPr lang="en-US"/>
          </a:p>
        </p:txBody>
      </p:sp>
    </p:spTree>
    <p:extLst>
      <p:ext uri="{BB962C8B-B14F-4D97-AF65-F5344CB8AC3E}">
        <p14:creationId xmlns:p14="http://schemas.microsoft.com/office/powerpoint/2010/main" val="5516979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107" y="142102"/>
            <a:ext cx="7991243" cy="719302"/>
          </a:xfrm>
          <a:solidFill>
            <a:schemeClr val="accent1"/>
          </a:solidFill>
        </p:spPr>
        <p:txBody>
          <a:bodyPr>
            <a:normAutofit/>
          </a:bodyPr>
          <a:lstStyle/>
          <a:p>
            <a:r>
              <a:rPr lang="en-US">
                <a:solidFill>
                  <a:schemeClr val="tx1"/>
                </a:solidFill>
              </a:rPr>
              <a:t>Vacation Time — </a:t>
            </a:r>
            <a:r>
              <a:rPr lang="en-US" sz="2700">
                <a:solidFill>
                  <a:schemeClr val="tx1"/>
                </a:solidFill>
              </a:rPr>
              <a:t>Why vacation?</a:t>
            </a:r>
          </a:p>
        </p:txBody>
      </p:sp>
      <p:sp>
        <p:nvSpPr>
          <p:cNvPr id="5" name="Slide Number Placeholder 4"/>
          <p:cNvSpPr>
            <a:spLocks noGrp="1"/>
          </p:cNvSpPr>
          <p:nvPr>
            <p:ph type="sldNum" sz="quarter" idx="12"/>
          </p:nvPr>
        </p:nvSpPr>
        <p:spPr/>
        <p:txBody>
          <a:bodyPr/>
          <a:lstStyle/>
          <a:p>
            <a:fld id="{74C2F60E-34D8-DD42-93FD-7BD7AE432328}" type="slidenum">
              <a:rPr lang="en-US"/>
              <a:pPr/>
              <a:t>143</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17294" y="972915"/>
            <a:ext cx="6481003" cy="5748561"/>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3162805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22972"/>
            <a:ext cx="8132491" cy="813729"/>
          </a:xfrm>
        </p:spPr>
        <p:txBody>
          <a:bodyPr anchor="t">
            <a:normAutofit/>
          </a:bodyPr>
          <a:lstStyle/>
          <a:p>
            <a:pPr algn="ctr"/>
            <a:r>
              <a:rPr lang="en-US" sz="3600" dirty="0"/>
              <a:t>Presentational Rubric</a:t>
            </a:r>
          </a:p>
        </p:txBody>
      </p:sp>
      <p:graphicFrame>
        <p:nvGraphicFramePr>
          <p:cNvPr id="5" name="Content Placeholder 4"/>
          <p:cNvGraphicFramePr>
            <a:graphicFrameLocks noGrp="1"/>
          </p:cNvGraphicFramePr>
          <p:nvPr>
            <p:ph idx="1"/>
          </p:nvPr>
        </p:nvGraphicFramePr>
        <p:xfrm>
          <a:off x="63500" y="812800"/>
          <a:ext cx="8978900" cy="5449824"/>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Am I understood?</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My writing is clearly understood; the reader understands the writer’s intent without extra effort. Errors do not interfere with message. </a:t>
                      </a:r>
                    </a:p>
                    <a:p>
                      <a:pPr marL="0" marR="0" algn="l">
                        <a:lnSpc>
                          <a:spcPct val="115000"/>
                        </a:lnSpc>
                        <a:spcBef>
                          <a:spcPts val="0"/>
                        </a:spcBef>
                        <a:spcAft>
                          <a:spcPts val="0"/>
                        </a:spcAft>
                      </a:pPr>
                      <a:r>
                        <a:rPr lang="en-US" sz="1200" i="1" dirty="0">
                          <a:latin typeface="+mn-lt"/>
                          <a:ea typeface="Cambria"/>
                          <a:cs typeface="Times New Roman"/>
                        </a:rPr>
                        <a:t>Good to consistent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reader may have to occasionally reread a phrase or sentence to understand. Errors do not interfere with message. </a:t>
                      </a:r>
                    </a:p>
                    <a:p>
                      <a:pPr marL="0" marR="0" algn="l">
                        <a:lnSpc>
                          <a:spcPct val="115000"/>
                        </a:lnSpc>
                        <a:spcBef>
                          <a:spcPts val="0"/>
                        </a:spcBef>
                        <a:spcAft>
                          <a:spcPts val="0"/>
                        </a:spcAft>
                      </a:pPr>
                      <a:r>
                        <a:rPr lang="en-US" sz="1200" i="1" dirty="0">
                          <a:latin typeface="+mn-lt"/>
                          <a:ea typeface="Cambria"/>
                          <a:cs typeface="Times New Roman"/>
                        </a:rPr>
                        <a:t>Partial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the reader may have to be willing to make a guess or reread to understand. Errors occur and do cause some confusion for the reader. </a:t>
                      </a:r>
                      <a:r>
                        <a:rPr lang="en-US" sz="1200" i="1" dirty="0">
                          <a:latin typeface="+mn-lt"/>
                          <a:ea typeface="Cambria"/>
                          <a:cs typeface="Times New Roman"/>
                        </a:rPr>
                        <a:t>Inappropriate or inconsistent use of studied structure(s).</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extremely difficult to understand; Errors interfere with communication. </a:t>
                      </a:r>
                      <a:r>
                        <a:rPr lang="en-US" sz="1200" i="1" dirty="0">
                          <a:latin typeface="+mn-lt"/>
                          <a:ea typeface="Cambria"/>
                          <a:cs typeface="Times New Roman"/>
                        </a:rPr>
                        <a:t>Minimal or no use of studied structure(s).</a:t>
                      </a:r>
                      <a:endParaRPr lang="en-US" sz="1200" dirty="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rich is my vocabulary?</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use a wide variety of familiar vocabulary, correctly and appropriately incorporate new expressions from the current unit of study. I include personal vocabulary.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a variety of familiar vocabulary, correctly and appropriately incorporate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simple, familiar vocabulary, correctly; and I may use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rely on simple and very familiar vocabulary.</a:t>
                      </a: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well do I complete the task? </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 adding some  details beyond given expectations.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most of the task.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some of the task, but key components are missing. </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144</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74555096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90500"/>
            <a:ext cx="8153400" cy="990600"/>
          </a:xfrm>
        </p:spPr>
        <p:txBody>
          <a:bodyPr anchor="t">
            <a:normAutofit/>
          </a:bodyPr>
          <a:lstStyle/>
          <a:p>
            <a:pPr algn="ctr"/>
            <a:r>
              <a:rPr lang="en-US" sz="3600" dirty="0"/>
              <a:t>Presentational Rubric, part 2</a:t>
            </a:r>
          </a:p>
        </p:txBody>
      </p:sp>
      <p:graphicFrame>
        <p:nvGraphicFramePr>
          <p:cNvPr id="5" name="Content Placeholder 4"/>
          <p:cNvGraphicFramePr>
            <a:graphicFrameLocks noGrp="1"/>
          </p:cNvGraphicFramePr>
          <p:nvPr>
            <p:ph idx="1"/>
          </p:nvPr>
        </p:nvGraphicFramePr>
        <p:xfrm>
          <a:off x="63500" y="901700"/>
          <a:ext cx="8978900" cy="5309616"/>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organized is my writing?</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not presented in a logical manner. I struggle to produce sentences and my thoughts may be incomplete.</a:t>
                      </a:r>
                    </a:p>
                  </a:txBody>
                  <a:tcPr marL="68580" marR="68580" marT="0" marB="0"/>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are knowledge and understanding of the target culture represented? </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Comparisons between target language and American culture are accurately presented.</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accurately presented.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presented, but may or may not be accurate.</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The information that is shared is primarily from personal point of view. There is little to no mention of the target culture.</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145</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00933474"/>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20" y="318980"/>
            <a:ext cx="7991243" cy="719302"/>
          </a:xfrm>
          <a:solidFill>
            <a:schemeClr val="accent1"/>
          </a:solidFill>
        </p:spPr>
        <p:txBody>
          <a:bodyPr>
            <a:normAutofit/>
          </a:bodyPr>
          <a:lstStyle/>
          <a:p>
            <a:pPr algn="ctr"/>
            <a:r>
              <a:rPr lang="en-US">
                <a:solidFill>
                  <a:schemeClr val="tx1"/>
                </a:solidFill>
              </a:rPr>
              <a:t>Presentational Project</a:t>
            </a:r>
            <a:endParaRPr lang="en-US" sz="2700">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146</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3217" y="1416205"/>
            <a:ext cx="8382851" cy="4562223"/>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4109372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21" y="318980"/>
            <a:ext cx="7986330" cy="963410"/>
          </a:xfrm>
          <a:solidFill>
            <a:schemeClr val="accent1"/>
          </a:solidFill>
        </p:spPr>
        <p:txBody>
          <a:bodyPr>
            <a:noAutofit/>
          </a:bodyPr>
          <a:lstStyle/>
          <a:p>
            <a:pPr fontAlgn="base"/>
            <a:r>
              <a:rPr lang="en-US" sz="3600">
                <a:solidFill>
                  <a:schemeClr val="tx1"/>
                </a:solidFill>
              </a:rPr>
              <a:t>Presentational Writing </a:t>
            </a:r>
            <a:br>
              <a:rPr lang="en-US" sz="3600">
                <a:solidFill>
                  <a:schemeClr val="tx1"/>
                </a:solidFill>
              </a:rPr>
            </a:br>
            <a:r>
              <a:rPr lang="en-US" sz="3600">
                <a:solidFill>
                  <a:schemeClr val="tx1"/>
                </a:solidFill>
              </a:rPr>
              <a:t>(Script and Visual Product)</a:t>
            </a:r>
          </a:p>
        </p:txBody>
      </p:sp>
      <p:sp>
        <p:nvSpPr>
          <p:cNvPr id="5" name="Slide Number Placeholder 4"/>
          <p:cNvSpPr>
            <a:spLocks noGrp="1"/>
          </p:cNvSpPr>
          <p:nvPr>
            <p:ph type="sldNum" sz="quarter" idx="12"/>
          </p:nvPr>
        </p:nvSpPr>
        <p:spPr/>
        <p:txBody>
          <a:bodyPr/>
          <a:lstStyle/>
          <a:p>
            <a:fld id="{74C2F60E-34D8-DD42-93FD-7BD7AE432328}" type="slidenum">
              <a:rPr lang="en-US"/>
              <a:pPr/>
              <a:t>147</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50238" y="1624389"/>
            <a:ext cx="7143895" cy="4914524"/>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729724040"/>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779" y="318980"/>
            <a:ext cx="7986330" cy="963410"/>
          </a:xfrm>
          <a:solidFill>
            <a:schemeClr val="accent1"/>
          </a:solidFill>
        </p:spPr>
        <p:txBody>
          <a:bodyPr>
            <a:noAutofit/>
          </a:bodyPr>
          <a:lstStyle/>
          <a:p>
            <a:pPr fontAlgn="base"/>
            <a:r>
              <a:rPr lang="en-US" sz="3600">
                <a:solidFill>
                  <a:schemeClr val="tx1"/>
                </a:solidFill>
              </a:rPr>
              <a:t>Presentational Speaking</a:t>
            </a:r>
          </a:p>
        </p:txBody>
      </p:sp>
      <p:sp>
        <p:nvSpPr>
          <p:cNvPr id="5" name="Slide Number Placeholder 4"/>
          <p:cNvSpPr>
            <a:spLocks noGrp="1"/>
          </p:cNvSpPr>
          <p:nvPr>
            <p:ph type="sldNum" sz="quarter" idx="12"/>
          </p:nvPr>
        </p:nvSpPr>
        <p:spPr/>
        <p:txBody>
          <a:bodyPr/>
          <a:lstStyle/>
          <a:p>
            <a:fld id="{74C2F60E-34D8-DD42-93FD-7BD7AE432328}" type="slidenum">
              <a:rPr lang="en-US"/>
              <a:pPr/>
              <a:t>148</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5807" y="1639229"/>
            <a:ext cx="8082275" cy="4455325"/>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85810841"/>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149</a:t>
            </a:fld>
            <a:endParaRPr lang="en-US"/>
          </a:p>
        </p:txBody>
      </p:sp>
      <p:pic>
        <p:nvPicPr>
          <p:cNvPr id="5" name="Picture 4"/>
          <p:cNvPicPr>
            <a:picLocks noChangeAspect="1"/>
          </p:cNvPicPr>
          <p:nvPr/>
        </p:nvPicPr>
        <p:blipFill>
          <a:blip r:embed="rId2"/>
          <a:stretch>
            <a:fillRect/>
          </a:stretch>
        </p:blipFill>
        <p:spPr>
          <a:xfrm>
            <a:off x="259970" y="2828342"/>
            <a:ext cx="3289300" cy="2476500"/>
          </a:xfrm>
          <a:prstGeom prst="rect">
            <a:avLst/>
          </a:prstGeom>
        </p:spPr>
      </p:pic>
      <p:pic>
        <p:nvPicPr>
          <p:cNvPr id="6" name="Picture 5"/>
          <p:cNvPicPr>
            <a:picLocks noChangeAspect="1"/>
          </p:cNvPicPr>
          <p:nvPr/>
        </p:nvPicPr>
        <p:blipFill>
          <a:blip r:embed="rId3"/>
          <a:stretch>
            <a:fillRect/>
          </a:stretch>
        </p:blipFill>
        <p:spPr>
          <a:xfrm>
            <a:off x="242957" y="431800"/>
            <a:ext cx="4178300" cy="1943100"/>
          </a:xfrm>
          <a:prstGeom prst="rect">
            <a:avLst/>
          </a:prstGeom>
        </p:spPr>
      </p:pic>
      <p:pic>
        <p:nvPicPr>
          <p:cNvPr id="7" name="Picture 6"/>
          <p:cNvPicPr>
            <a:picLocks noChangeAspect="1"/>
          </p:cNvPicPr>
          <p:nvPr/>
        </p:nvPicPr>
        <p:blipFill>
          <a:blip r:embed="rId4"/>
          <a:stretch>
            <a:fillRect/>
          </a:stretch>
        </p:blipFill>
        <p:spPr>
          <a:xfrm>
            <a:off x="3844406" y="2828342"/>
            <a:ext cx="3314700" cy="2451100"/>
          </a:xfrm>
          <a:prstGeom prst="rect">
            <a:avLst/>
          </a:prstGeom>
        </p:spPr>
      </p:pic>
      <p:pic>
        <p:nvPicPr>
          <p:cNvPr id="8" name="Picture 7"/>
          <p:cNvPicPr>
            <a:picLocks noChangeAspect="1"/>
          </p:cNvPicPr>
          <p:nvPr/>
        </p:nvPicPr>
        <p:blipFill>
          <a:blip r:embed="rId5"/>
          <a:stretch>
            <a:fillRect/>
          </a:stretch>
        </p:blipFill>
        <p:spPr>
          <a:xfrm>
            <a:off x="4749800" y="239922"/>
            <a:ext cx="3416300" cy="2374900"/>
          </a:xfrm>
          <a:prstGeom prst="rect">
            <a:avLst/>
          </a:prstGeom>
        </p:spPr>
      </p:pic>
      <p:pic>
        <p:nvPicPr>
          <p:cNvPr id="9" name="Picture 8"/>
          <p:cNvPicPr>
            <a:picLocks noChangeAspect="1"/>
          </p:cNvPicPr>
          <p:nvPr/>
        </p:nvPicPr>
        <p:blipFill>
          <a:blip r:embed="rId6"/>
          <a:stretch>
            <a:fillRect/>
          </a:stretch>
        </p:blipFill>
        <p:spPr>
          <a:xfrm>
            <a:off x="6701786" y="4391892"/>
            <a:ext cx="2147019" cy="2147019"/>
          </a:xfrm>
          <a:prstGeom prst="rect">
            <a:avLst/>
          </a:prstGeom>
        </p:spPr>
      </p:pic>
    </p:spTree>
    <p:extLst>
      <p:ext uri="{BB962C8B-B14F-4D97-AF65-F5344CB8AC3E}">
        <p14:creationId xmlns:p14="http://schemas.microsoft.com/office/powerpoint/2010/main" val="20784583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15</a:t>
            </a:fld>
            <a:endParaRPr lang="en-US" dirty="0"/>
          </a:p>
        </p:txBody>
      </p:sp>
      <p:pic>
        <p:nvPicPr>
          <p:cNvPr id="2050" name="Picture 2" descr="http://www.quotationof.com/images/progress-quotes-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08500" y="-2043066"/>
            <a:ext cx="11868087" cy="890106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785905" y="5192534"/>
            <a:ext cx="1672045" cy="830997"/>
          </a:xfrm>
          <a:prstGeom prst="rect">
            <a:avLst/>
          </a:prstGeom>
          <a:solidFill>
            <a:schemeClr val="bg1"/>
          </a:solidFill>
        </p:spPr>
        <p:txBody>
          <a:bodyPr wrap="square" rtlCol="0">
            <a:spAutoFit/>
          </a:bodyPr>
          <a:lstStyle/>
          <a:p>
            <a:pPr algn="ctr"/>
            <a:r>
              <a:rPr lang="en-US" sz="2400"/>
              <a:t>WORDS/</a:t>
            </a:r>
          </a:p>
          <a:p>
            <a:pPr algn="ctr"/>
            <a:r>
              <a:rPr lang="en-US" sz="2400"/>
              <a:t>PHRASES</a:t>
            </a:r>
          </a:p>
        </p:txBody>
      </p:sp>
      <p:sp>
        <p:nvSpPr>
          <p:cNvPr id="12" name="TextBox 11"/>
          <p:cNvSpPr txBox="1"/>
          <p:nvPr/>
        </p:nvSpPr>
        <p:spPr>
          <a:xfrm>
            <a:off x="7115992" y="4140926"/>
            <a:ext cx="1974124" cy="461665"/>
          </a:xfrm>
          <a:prstGeom prst="rect">
            <a:avLst/>
          </a:prstGeom>
          <a:solidFill>
            <a:schemeClr val="bg1"/>
          </a:solidFill>
        </p:spPr>
        <p:txBody>
          <a:bodyPr wrap="square" rtlCol="0">
            <a:spAutoFit/>
          </a:bodyPr>
          <a:lstStyle/>
          <a:p>
            <a:pPr algn="ctr"/>
            <a:r>
              <a:rPr lang="en-US" sz="2400"/>
              <a:t>SENTENCES</a:t>
            </a:r>
          </a:p>
        </p:txBody>
      </p:sp>
      <p:sp>
        <p:nvSpPr>
          <p:cNvPr id="13" name="TextBox 12"/>
          <p:cNvSpPr txBox="1"/>
          <p:nvPr/>
        </p:nvSpPr>
        <p:spPr>
          <a:xfrm>
            <a:off x="4796548" y="2861001"/>
            <a:ext cx="1974124" cy="830997"/>
          </a:xfrm>
          <a:prstGeom prst="rect">
            <a:avLst/>
          </a:prstGeom>
          <a:solidFill>
            <a:schemeClr val="bg1"/>
          </a:solidFill>
        </p:spPr>
        <p:txBody>
          <a:bodyPr wrap="square" rtlCol="0">
            <a:spAutoFit/>
          </a:bodyPr>
          <a:lstStyle/>
          <a:p>
            <a:pPr algn="ctr"/>
            <a:r>
              <a:rPr lang="en-US" sz="2400"/>
              <a:t>STRINGS OF SENTENCES</a:t>
            </a:r>
          </a:p>
        </p:txBody>
      </p:sp>
      <p:sp>
        <p:nvSpPr>
          <p:cNvPr id="14" name="TextBox 13"/>
          <p:cNvSpPr txBox="1"/>
          <p:nvPr/>
        </p:nvSpPr>
        <p:spPr>
          <a:xfrm>
            <a:off x="1060331" y="3691998"/>
            <a:ext cx="2179258" cy="461665"/>
          </a:xfrm>
          <a:prstGeom prst="rect">
            <a:avLst/>
          </a:prstGeom>
          <a:solidFill>
            <a:schemeClr val="bg1"/>
          </a:solidFill>
        </p:spPr>
        <p:txBody>
          <a:bodyPr wrap="square" rtlCol="0">
            <a:spAutoFit/>
          </a:bodyPr>
          <a:lstStyle/>
          <a:p>
            <a:pPr algn="ctr"/>
            <a:r>
              <a:rPr lang="en-US" sz="2400"/>
              <a:t>PARAGRAPHS</a:t>
            </a:r>
          </a:p>
        </p:txBody>
      </p:sp>
      <p:sp>
        <p:nvSpPr>
          <p:cNvPr id="11" name="TextBox 10"/>
          <p:cNvSpPr txBox="1"/>
          <p:nvPr/>
        </p:nvSpPr>
        <p:spPr>
          <a:xfrm>
            <a:off x="7258929" y="6023531"/>
            <a:ext cx="1724190" cy="369332"/>
          </a:xfrm>
          <a:prstGeom prst="rect">
            <a:avLst/>
          </a:prstGeom>
          <a:noFill/>
        </p:spPr>
        <p:txBody>
          <a:bodyPr wrap="none" rtlCol="0">
            <a:spAutoFit/>
          </a:bodyPr>
          <a:lstStyle/>
          <a:p>
            <a:r>
              <a:rPr lang="en-US">
                <a:solidFill>
                  <a:schemeClr val="bg1"/>
                </a:solidFill>
              </a:rPr>
              <a:t>Donna Clementi</a:t>
            </a:r>
          </a:p>
        </p:txBody>
      </p:sp>
      <p:sp>
        <p:nvSpPr>
          <p:cNvPr id="16" name="TextBox 15"/>
          <p:cNvSpPr txBox="1"/>
          <p:nvPr/>
        </p:nvSpPr>
        <p:spPr>
          <a:xfrm>
            <a:off x="-406399" y="6392863"/>
            <a:ext cx="2616199" cy="307777"/>
          </a:xfrm>
          <a:prstGeom prst="rect">
            <a:avLst/>
          </a:prstGeom>
          <a:noFill/>
        </p:spPr>
        <p:txBody>
          <a:bodyPr wrap="square" rtlCol="0">
            <a:spAutoFit/>
          </a:bodyPr>
          <a:lstStyle/>
          <a:p>
            <a:r>
              <a:rPr lang="en-US" sz="1400" dirty="0">
                <a:solidFill>
                  <a:schemeClr val="bg1"/>
                </a:solidFill>
              </a:rPr>
              <a:t>Image: www.quotationof.com</a:t>
            </a:r>
          </a:p>
        </p:txBody>
      </p:sp>
    </p:spTree>
    <p:extLst>
      <p:ext uri="{BB962C8B-B14F-4D97-AF65-F5344CB8AC3E}">
        <p14:creationId xmlns:p14="http://schemas.microsoft.com/office/powerpoint/2010/main" val="229743659"/>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869" y="244357"/>
            <a:ext cx="7946006" cy="1002498"/>
          </a:xfrm>
          <a:solidFill>
            <a:schemeClr val="accent1"/>
          </a:solidFill>
        </p:spPr>
        <p:txBody>
          <a:bodyPr/>
          <a:lstStyle/>
          <a:p>
            <a:pPr algn="ctr"/>
            <a:r>
              <a:rPr lang="en-US">
                <a:solidFill>
                  <a:schemeClr val="tx1"/>
                </a:solidFill>
              </a:rPr>
              <a:t>Prior lessons</a:t>
            </a:r>
          </a:p>
        </p:txBody>
      </p:sp>
      <p:sp>
        <p:nvSpPr>
          <p:cNvPr id="5" name="Content Placeholder 4"/>
          <p:cNvSpPr>
            <a:spLocks noGrp="1"/>
          </p:cNvSpPr>
          <p:nvPr>
            <p:ph idx="1"/>
          </p:nvPr>
        </p:nvSpPr>
        <p:spPr>
          <a:xfrm>
            <a:off x="272102" y="1380226"/>
            <a:ext cx="8509589" cy="4842753"/>
          </a:xfrm>
        </p:spPr>
        <p:txBody>
          <a:bodyPr>
            <a:normAutofit fontScale="92500" lnSpcReduction="10000"/>
          </a:bodyPr>
          <a:lstStyle/>
          <a:p>
            <a:r>
              <a:rPr lang="en-US"/>
              <a:t>Greet at door with hello and handshake</a:t>
            </a:r>
          </a:p>
          <a:p>
            <a:r>
              <a:rPr lang="en-US"/>
              <a:t>Hand each student a location card  showing a city, have name of city written on back of image – postcards are perfect. </a:t>
            </a:r>
          </a:p>
          <a:p>
            <a:r>
              <a:rPr lang="en-US"/>
              <a:t>Let students sit where they want. </a:t>
            </a:r>
          </a:p>
          <a:p>
            <a:r>
              <a:rPr lang="en-US"/>
              <a:t>Introduce yourself with PPT slide with pictures – name, where you live and with whom – I live in Indianapolis with my husband and cat. </a:t>
            </a:r>
          </a:p>
          <a:p>
            <a:r>
              <a:rPr lang="en-US"/>
              <a:t>Engage students in same conversation, but they live where their picture is, make sure students can locate where they live on world map</a:t>
            </a:r>
          </a:p>
          <a:p>
            <a:r>
              <a:rPr lang="en-US"/>
              <a:t>Scaffold activity by having language students will use on slides, model with students, have 2 students model until you are sure the pattern is known</a:t>
            </a:r>
          </a:p>
          <a:p>
            <a:r>
              <a:rPr lang="en-US"/>
              <a:t>Train students for inner-outer circle pattern you will use, clipboard in hand (Class Dojo, etc) listen in as students talk. </a:t>
            </a:r>
          </a:p>
          <a:p>
            <a:r>
              <a:rPr lang="en-US"/>
              <a:t>Move into next part of the lesson.  </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150</a:t>
            </a:fld>
            <a:endParaRPr lang="en-US"/>
          </a:p>
        </p:txBody>
      </p:sp>
    </p:spTree>
    <p:extLst>
      <p:ext uri="{BB962C8B-B14F-4D97-AF65-F5344CB8AC3E}">
        <p14:creationId xmlns:p14="http://schemas.microsoft.com/office/powerpoint/2010/main" val="1679713226"/>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4"/>
          <p:cNvSpPr>
            <a:spLocks noGrp="1" noChangeArrowheads="1"/>
          </p:cNvSpPr>
          <p:nvPr>
            <p:ph type="title"/>
          </p:nvPr>
        </p:nvSpPr>
        <p:spPr>
          <a:xfrm>
            <a:off x="618186" y="365127"/>
            <a:ext cx="7897164" cy="1141702"/>
          </a:xfrm>
          <a:solidFill>
            <a:schemeClr val="accent1"/>
          </a:solidFill>
          <a:ln>
            <a:solidFill>
              <a:schemeClr val="accent1"/>
            </a:solidFill>
          </a:ln>
        </p:spPr>
        <p:txBody>
          <a:bodyPr>
            <a:normAutofit/>
          </a:bodyPr>
          <a:lstStyle/>
          <a:p>
            <a:pPr algn="ctr" eaLnBrk="1" fontAlgn="auto" hangingPunct="1">
              <a:spcAft>
                <a:spcPts val="0"/>
              </a:spcAft>
              <a:defRPr/>
            </a:pPr>
            <a:r>
              <a:rPr lang="en-US" dirty="0">
                <a:solidFill>
                  <a:schemeClr val="tx1">
                    <a:lumMod val="95000"/>
                  </a:schemeClr>
                </a:solidFill>
              </a:rPr>
              <a:t>Lesson Can Do Statements</a:t>
            </a:r>
          </a:p>
        </p:txBody>
      </p:sp>
      <p:sp>
        <p:nvSpPr>
          <p:cNvPr id="8" name="TextBox 7"/>
          <p:cNvSpPr txBox="1"/>
          <p:nvPr/>
        </p:nvSpPr>
        <p:spPr>
          <a:xfrm>
            <a:off x="5105286" y="2223430"/>
            <a:ext cx="3553484" cy="3416320"/>
          </a:xfrm>
          <a:prstGeom prst="rect">
            <a:avLst/>
          </a:prstGeom>
          <a:noFill/>
        </p:spPr>
        <p:txBody>
          <a:bodyPr wrap="square" rtlCol="0">
            <a:spAutoFit/>
          </a:bodyPr>
          <a:lstStyle/>
          <a:p>
            <a:pPr marL="342900" lvl="0" indent="-342900">
              <a:buFont typeface="Arial" charset="0"/>
              <a:buChar char="•"/>
            </a:pPr>
            <a:r>
              <a:rPr lang="en-US" sz="2400"/>
              <a:t>I can name several French-speaking cities</a:t>
            </a:r>
          </a:p>
          <a:p>
            <a:pPr marL="342900" lvl="0" indent="-342900">
              <a:buFont typeface="Arial" charset="0"/>
              <a:buChar char="•"/>
            </a:pPr>
            <a:r>
              <a:rPr lang="en-US" sz="2400"/>
              <a:t>I can locate and identify percent of population on each continent</a:t>
            </a:r>
          </a:p>
          <a:p>
            <a:pPr marL="342900" indent="-342900">
              <a:buFont typeface="Arial" charset="0"/>
              <a:buChar char="•"/>
            </a:pPr>
            <a:r>
              <a:rPr lang="en-US" sz="2400"/>
              <a:t>I can ask and answer questions about where they live - planet, continent, country, city.</a:t>
            </a:r>
            <a:r>
              <a:rPr lang="en-US" sz="2400">
                <a:effectLst/>
              </a:rPr>
              <a:t> </a:t>
            </a:r>
            <a:endParaRPr lang="en-US" sz="2400" dirty="0" smtClean="0">
              <a:ea typeface="Cambria"/>
              <a:cs typeface="Cambria"/>
            </a:endParaRPr>
          </a:p>
        </p:txBody>
      </p:sp>
      <p:sp>
        <p:nvSpPr>
          <p:cNvPr id="2" name="Slide Number Placeholder 1"/>
          <p:cNvSpPr>
            <a:spLocks noGrp="1"/>
          </p:cNvSpPr>
          <p:nvPr>
            <p:ph type="sldNum" sz="quarter" idx="12"/>
          </p:nvPr>
        </p:nvSpPr>
        <p:spPr/>
        <p:txBody>
          <a:bodyPr>
            <a:normAutofit/>
          </a:bodyPr>
          <a:lstStyle/>
          <a:p>
            <a:fld id="{6D22F896-40B5-4ADD-8801-0D06FADFA095}" type="slidenum">
              <a:rPr lang="en-US" smtClean="0"/>
              <a:t>151</a:t>
            </a:fld>
            <a:endParaRPr lang="en-US" dirty="0"/>
          </a:p>
        </p:txBody>
      </p:sp>
      <p:sp>
        <p:nvSpPr>
          <p:cNvPr id="3" name="Footer Placeholder 2"/>
          <p:cNvSpPr>
            <a:spLocks noGrp="1"/>
          </p:cNvSpPr>
          <p:nvPr>
            <p:ph type="ftr" sz="quarter" idx="11"/>
          </p:nvPr>
        </p:nvSpPr>
        <p:spPr/>
        <p:txBody>
          <a:bodyPr/>
          <a:lstStyle/>
          <a:p>
            <a:r>
              <a:rPr lang="en-US" dirty="0"/>
              <a:t>Laura Terrill</a:t>
            </a:r>
          </a:p>
        </p:txBody>
      </p:sp>
      <p:pic>
        <p:nvPicPr>
          <p:cNvPr id="12" name="Picture 11" descr="plan_angers.jpg"/>
          <p:cNvPicPr>
            <a:picLocks noChangeAspect="1"/>
          </p:cNvPicPr>
          <p:nvPr/>
        </p:nvPicPr>
        <p:blipFill>
          <a:blip r:embed="rId3"/>
          <a:stretch>
            <a:fillRect/>
          </a:stretch>
        </p:blipFill>
        <p:spPr>
          <a:xfrm>
            <a:off x="-674900" y="-1866900"/>
            <a:ext cx="0" cy="0"/>
          </a:xfrm>
          <a:prstGeom prst="rect">
            <a:avLst/>
          </a:prstGeom>
        </p:spPr>
      </p:pic>
      <p:pic>
        <p:nvPicPr>
          <p:cNvPr id="6" name="Picture 5"/>
          <p:cNvPicPr>
            <a:picLocks noChangeAspect="1"/>
          </p:cNvPicPr>
          <p:nvPr/>
        </p:nvPicPr>
        <p:blipFill>
          <a:blip r:embed="rId4"/>
          <a:stretch>
            <a:fillRect/>
          </a:stretch>
        </p:blipFill>
        <p:spPr>
          <a:xfrm>
            <a:off x="249434" y="1823330"/>
            <a:ext cx="4855852" cy="2731417"/>
          </a:xfrm>
          <a:prstGeom prst="rect">
            <a:avLst/>
          </a:prstGeom>
        </p:spPr>
      </p:pic>
      <p:pic>
        <p:nvPicPr>
          <p:cNvPr id="7" name="Picture 6"/>
          <p:cNvPicPr>
            <a:picLocks noChangeAspect="1"/>
          </p:cNvPicPr>
          <p:nvPr/>
        </p:nvPicPr>
        <p:blipFill>
          <a:blip r:embed="rId5"/>
          <a:stretch>
            <a:fillRect/>
          </a:stretch>
        </p:blipFill>
        <p:spPr>
          <a:xfrm>
            <a:off x="1066686" y="4702176"/>
            <a:ext cx="4038600" cy="2019300"/>
          </a:xfrm>
          <a:prstGeom prst="rect">
            <a:avLst/>
          </a:prstGeom>
        </p:spPr>
      </p:pic>
    </p:spTree>
    <p:extLst>
      <p:ext uri="{BB962C8B-B14F-4D97-AF65-F5344CB8AC3E}">
        <p14:creationId xmlns:p14="http://schemas.microsoft.com/office/powerpoint/2010/main" val="120165920"/>
      </p:ext>
    </p:extLst>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sp>
        <p:nvSpPr>
          <p:cNvPr id="6" name="Title 5"/>
          <p:cNvSpPr txBox="1">
            <a:spLocks/>
          </p:cNvSpPr>
          <p:nvPr/>
        </p:nvSpPr>
        <p:spPr>
          <a:xfrm>
            <a:off x="534464" y="346911"/>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say where I live. </a:t>
            </a:r>
          </a:p>
        </p:txBody>
      </p:sp>
      <p:sp>
        <p:nvSpPr>
          <p:cNvPr id="2" name="Slide Number Placeholder 1"/>
          <p:cNvSpPr>
            <a:spLocks noGrp="1"/>
          </p:cNvSpPr>
          <p:nvPr>
            <p:ph type="sldNum" sz="quarter" idx="12"/>
          </p:nvPr>
        </p:nvSpPr>
        <p:spPr/>
        <p:txBody>
          <a:bodyPr/>
          <a:lstStyle/>
          <a:p>
            <a:fld id="{74C2F60E-34D8-DD42-93FD-7BD7AE432328}" type="slidenum">
              <a:rPr lang="en-US"/>
              <a:pPr/>
              <a:t>152</a:t>
            </a:fld>
            <a:endParaRPr lang="en-US"/>
          </a:p>
        </p:txBody>
      </p:sp>
      <p:sp>
        <p:nvSpPr>
          <p:cNvPr id="7" name="TextBox 6"/>
          <p:cNvSpPr txBox="1"/>
          <p:nvPr/>
        </p:nvSpPr>
        <p:spPr>
          <a:xfrm>
            <a:off x="3670479" y="6362163"/>
            <a:ext cx="4894802" cy="369332"/>
          </a:xfrm>
          <a:prstGeom prst="rect">
            <a:avLst/>
          </a:prstGeom>
          <a:noFill/>
        </p:spPr>
        <p:txBody>
          <a:bodyPr wrap="none" rtlCol="0">
            <a:spAutoFit/>
          </a:bodyPr>
          <a:lstStyle/>
          <a:p>
            <a:r>
              <a:rPr lang="en-US"/>
              <a:t>https://www.youtube.com/watch?v=1J7vdvGYtTo</a:t>
            </a:r>
          </a:p>
        </p:txBody>
      </p:sp>
    </p:spTree>
    <p:extLst>
      <p:ext uri="{BB962C8B-B14F-4D97-AF65-F5344CB8AC3E}">
        <p14:creationId xmlns:p14="http://schemas.microsoft.com/office/powerpoint/2010/main" val="702202807"/>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Les planètes du système solaire</a:t>
            </a:r>
          </a:p>
        </p:txBody>
      </p:sp>
      <p:sp>
        <p:nvSpPr>
          <p:cNvPr id="7" name="Content Placeholder 6"/>
          <p:cNvSpPr>
            <a:spLocks noGrp="1"/>
          </p:cNvSpPr>
          <p:nvPr>
            <p:ph idx="1"/>
          </p:nvPr>
        </p:nvSpPr>
        <p:spPr>
          <a:xfrm>
            <a:off x="5000625" y="2357437"/>
            <a:ext cx="3514725" cy="3297260"/>
          </a:xfrm>
        </p:spPr>
        <p:txBody>
          <a:bodyPr/>
          <a:lstStyle/>
          <a:p>
            <a:r>
              <a:rPr lang="en-US"/>
              <a:t>Où tu habites?</a:t>
            </a:r>
          </a:p>
          <a:p>
            <a:r>
              <a:rPr lang="en-US"/>
              <a:t>J’habite</a:t>
            </a:r>
            <a:r>
              <a:rPr lang="is-IS"/>
              <a:t>…..</a:t>
            </a:r>
          </a:p>
          <a:p>
            <a:endParaRPr lang="is-IS"/>
          </a:p>
          <a:p>
            <a:pPr marL="0" indent="0">
              <a:buNone/>
            </a:pPr>
            <a:r>
              <a:rPr lang="en-US" sz="3200"/>
              <a:t>        </a:t>
            </a:r>
            <a:r>
              <a:rPr lang="en-US" sz="3200">
                <a:solidFill>
                  <a:schemeClr val="accent6"/>
                </a:solidFill>
              </a:rPr>
              <a:t>l</a:t>
            </a:r>
            <a:r>
              <a:rPr lang="is-IS" sz="3200">
                <a:solidFill>
                  <a:schemeClr val="accent6"/>
                </a:solidFill>
              </a:rPr>
              <a:t>a planète Terre.</a:t>
            </a:r>
            <a:endParaRPr lang="en-US" sz="3200">
              <a:solidFill>
                <a:schemeClr val="accent6"/>
              </a:solidFill>
            </a:endParaRPr>
          </a:p>
        </p:txBody>
      </p:sp>
      <p:sp>
        <p:nvSpPr>
          <p:cNvPr id="4" name="Footer Placeholder 3"/>
          <p:cNvSpPr>
            <a:spLocks noGrp="1"/>
          </p:cNvSpPr>
          <p:nvPr>
            <p:ph type="ftr" sz="quarter" idx="11"/>
          </p:nvPr>
        </p:nvSpPr>
        <p:spPr/>
        <p:txBody>
          <a:bodyPr/>
          <a:lstStyle/>
          <a:p>
            <a:r>
              <a:rPr lang="en-US"/>
              <a:t>Laura Terrill</a:t>
            </a:r>
          </a:p>
        </p:txBody>
      </p:sp>
      <p:pic>
        <p:nvPicPr>
          <p:cNvPr id="6" name="Picture 5"/>
          <p:cNvPicPr>
            <a:picLocks noChangeAspect="1"/>
          </p:cNvPicPr>
          <p:nvPr/>
        </p:nvPicPr>
        <p:blipFill>
          <a:blip r:embed="rId2"/>
          <a:stretch>
            <a:fillRect/>
          </a:stretch>
        </p:blipFill>
        <p:spPr>
          <a:xfrm>
            <a:off x="272102" y="1690689"/>
            <a:ext cx="3276600" cy="40259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7650" y="4592585"/>
            <a:ext cx="3695700" cy="1728860"/>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153</a:t>
            </a:fld>
            <a:endParaRPr lang="en-US"/>
          </a:p>
        </p:txBody>
      </p:sp>
    </p:spTree>
    <p:extLst>
      <p:ext uri="{BB962C8B-B14F-4D97-AF65-F5344CB8AC3E}">
        <p14:creationId xmlns:p14="http://schemas.microsoft.com/office/powerpoint/2010/main" val="149993698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101" y="281784"/>
            <a:ext cx="8671873" cy="986629"/>
          </a:xfrm>
          <a:solidFill>
            <a:schemeClr val="accent1"/>
          </a:solidFill>
        </p:spPr>
        <p:txBody>
          <a:bodyPr>
            <a:normAutofit fontScale="90000"/>
          </a:bodyPr>
          <a:lstStyle/>
          <a:p>
            <a:r>
              <a:rPr lang="en-US" sz="4000">
                <a:solidFill>
                  <a:schemeClr val="tx1"/>
                </a:solidFill>
              </a:rPr>
              <a:t>Où tu habites</a:t>
            </a:r>
            <a:r>
              <a:rPr lang="is-IS" sz="4000">
                <a:solidFill>
                  <a:schemeClr val="tx1"/>
                </a:solidFill>
              </a:rPr>
              <a:t>….?       Tu habites....?       J’habite.....</a:t>
            </a:r>
            <a:endParaRPr lang="en-US" sz="4000">
              <a:solidFill>
                <a:schemeClr val="tx1"/>
              </a:solidFill>
            </a:endParaRPr>
          </a:p>
        </p:txBody>
      </p:sp>
      <p:sp>
        <p:nvSpPr>
          <p:cNvPr id="14" name="Content Placeholder 13"/>
          <p:cNvSpPr>
            <a:spLocks noGrp="1"/>
          </p:cNvSpPr>
          <p:nvPr>
            <p:ph idx="1"/>
          </p:nvPr>
        </p:nvSpPr>
        <p:spPr>
          <a:xfrm>
            <a:off x="5922002" y="1478755"/>
            <a:ext cx="3021973" cy="5093495"/>
          </a:xfrm>
        </p:spPr>
        <p:txBody>
          <a:bodyPr/>
          <a:lstStyle/>
          <a:p>
            <a:r>
              <a:rPr lang="en-US"/>
              <a:t>l’Amérique du Nord</a:t>
            </a:r>
          </a:p>
          <a:p>
            <a:r>
              <a:rPr lang="en-US"/>
              <a:t>l’Amérique du Sud</a:t>
            </a:r>
          </a:p>
          <a:p>
            <a:r>
              <a:rPr lang="en-US"/>
              <a:t>l’Europe</a:t>
            </a:r>
          </a:p>
          <a:p>
            <a:r>
              <a:rPr lang="en-US"/>
              <a:t>l’Asie</a:t>
            </a:r>
          </a:p>
          <a:p>
            <a:r>
              <a:rPr lang="en-US"/>
              <a:t>l’Afrique</a:t>
            </a:r>
          </a:p>
        </p:txBody>
      </p:sp>
      <p:sp>
        <p:nvSpPr>
          <p:cNvPr id="4" name="Footer Placeholder 3"/>
          <p:cNvSpPr>
            <a:spLocks noGrp="1"/>
          </p:cNvSpPr>
          <p:nvPr>
            <p:ph type="ftr" sz="quarter" idx="11"/>
          </p:nvPr>
        </p:nvSpPr>
        <p:spPr/>
        <p:txBody>
          <a:bodyPr/>
          <a:lstStyle/>
          <a:p>
            <a:r>
              <a:rPr lang="en-US"/>
              <a:t>Laura Terrill</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3208" y="1474336"/>
            <a:ext cx="2698589" cy="1717284"/>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405" y="3734341"/>
            <a:ext cx="2666597" cy="1820538"/>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20" y="3722161"/>
            <a:ext cx="2919361" cy="1863422"/>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0302" y="3763909"/>
            <a:ext cx="2325373" cy="1790970"/>
          </a:xfrm>
          <a:prstGeom prst="rect">
            <a:avLst/>
          </a:prstGeom>
        </p:spPr>
      </p:pic>
      <p:grpSp>
        <p:nvGrpSpPr>
          <p:cNvPr id="17" name="Group 16"/>
          <p:cNvGrpSpPr/>
          <p:nvPr/>
        </p:nvGrpSpPr>
        <p:grpSpPr>
          <a:xfrm>
            <a:off x="153420" y="1450976"/>
            <a:ext cx="2375468" cy="1740644"/>
            <a:chOff x="153420" y="1450976"/>
            <a:chExt cx="2375468" cy="1740644"/>
          </a:xfrm>
        </p:grpSpPr>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3420" y="1450976"/>
              <a:ext cx="2375468" cy="1740644"/>
            </a:xfrm>
            <a:prstGeom prst="rect">
              <a:avLst/>
            </a:prstGeom>
          </p:spPr>
        </p:pic>
        <p:sp>
          <p:nvSpPr>
            <p:cNvPr id="7" name="Rectangle 6"/>
            <p:cNvSpPr/>
            <p:nvPr/>
          </p:nvSpPr>
          <p:spPr>
            <a:xfrm>
              <a:off x="828675" y="1474336"/>
              <a:ext cx="1028700" cy="4116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207479" y="2416491"/>
              <a:ext cx="699448" cy="39966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Slide Number Placeholder 2"/>
          <p:cNvSpPr>
            <a:spLocks noGrp="1"/>
          </p:cNvSpPr>
          <p:nvPr>
            <p:ph type="sldNum" sz="quarter" idx="12"/>
          </p:nvPr>
        </p:nvSpPr>
        <p:spPr/>
        <p:txBody>
          <a:bodyPr/>
          <a:lstStyle/>
          <a:p>
            <a:fld id="{74C2F60E-34D8-DD42-93FD-7BD7AE432328}" type="slidenum">
              <a:rPr lang="en-US"/>
              <a:pPr/>
              <a:t>154</a:t>
            </a:fld>
            <a:endParaRPr lang="en-US"/>
          </a:p>
        </p:txBody>
      </p:sp>
    </p:spTree>
    <p:extLst>
      <p:ext uri="{BB962C8B-B14F-4D97-AF65-F5344CB8AC3E}">
        <p14:creationId xmlns:p14="http://schemas.microsoft.com/office/powerpoint/2010/main" val="130357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55700" y="2097881"/>
            <a:ext cx="6832600" cy="3898900"/>
          </a:xfrm>
        </p:spPr>
      </p:pic>
      <p:sp>
        <p:nvSpPr>
          <p:cNvPr id="4" name="Footer Placeholder 3"/>
          <p:cNvSpPr>
            <a:spLocks noGrp="1"/>
          </p:cNvSpPr>
          <p:nvPr>
            <p:ph type="ftr" sz="quarter" idx="11"/>
          </p:nvPr>
        </p:nvSpPr>
        <p:spPr/>
        <p:txBody>
          <a:bodyPr/>
          <a:lstStyle/>
          <a:p>
            <a:r>
              <a:rPr lang="en-US"/>
              <a:t>Laura Terrill</a:t>
            </a:r>
          </a:p>
        </p:txBody>
      </p:sp>
      <p:sp>
        <p:nvSpPr>
          <p:cNvPr id="7" name="TextBox 6"/>
          <p:cNvSpPr txBox="1"/>
          <p:nvPr/>
        </p:nvSpPr>
        <p:spPr>
          <a:xfrm>
            <a:off x="3857626" y="5243514"/>
            <a:ext cx="4500562" cy="646331"/>
          </a:xfrm>
          <a:prstGeom prst="rect">
            <a:avLst/>
          </a:prstGeom>
          <a:noFill/>
        </p:spPr>
        <p:txBody>
          <a:bodyPr wrap="square" rtlCol="0">
            <a:spAutoFit/>
          </a:bodyPr>
          <a:lstStyle/>
          <a:p>
            <a:pPr algn="ctr"/>
            <a:r>
              <a:rPr lang="en-US" sz="3600">
                <a:solidFill>
                  <a:srgbClr val="FF0000"/>
                </a:solidFill>
              </a:rPr>
              <a:t>100 personnes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62" y="104775"/>
            <a:ext cx="4465638" cy="2477165"/>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155</a:t>
            </a:fld>
            <a:endParaRPr lang="en-US"/>
          </a:p>
        </p:txBody>
      </p:sp>
    </p:spTree>
    <p:extLst>
      <p:ext uri="{BB962C8B-B14F-4D97-AF65-F5344CB8AC3E}">
        <p14:creationId xmlns:p14="http://schemas.microsoft.com/office/powerpoint/2010/main" val="49282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102" y="281784"/>
            <a:ext cx="8528998" cy="961229"/>
          </a:xfrm>
          <a:solidFill>
            <a:schemeClr val="accent1"/>
          </a:solidFill>
        </p:spPr>
        <p:txBody>
          <a:bodyPr>
            <a:normAutofit/>
          </a:bodyPr>
          <a:lstStyle/>
          <a:p>
            <a:r>
              <a:rPr lang="en-US" sz="4000">
                <a:solidFill>
                  <a:schemeClr val="tx1"/>
                </a:solidFill>
              </a:rPr>
              <a:t>Combien de personnes sont d’origine</a:t>
            </a:r>
            <a:r>
              <a:rPr lang="is-IS" sz="4000">
                <a:solidFill>
                  <a:schemeClr val="tx1"/>
                </a:solidFill>
              </a:rPr>
              <a:t>….</a:t>
            </a:r>
            <a:endParaRPr lang="en-US" sz="4000">
              <a:solidFill>
                <a:schemeClr val="tx1"/>
              </a:solidFill>
            </a:endParaRPr>
          </a:p>
        </p:txBody>
      </p:sp>
      <p:sp>
        <p:nvSpPr>
          <p:cNvPr id="14" name="Content Placeholder 13"/>
          <p:cNvSpPr>
            <a:spLocks noGrp="1"/>
          </p:cNvSpPr>
          <p:nvPr>
            <p:ph idx="1"/>
          </p:nvPr>
        </p:nvSpPr>
        <p:spPr>
          <a:xfrm>
            <a:off x="5922002" y="1478755"/>
            <a:ext cx="3021973" cy="5093495"/>
          </a:xfrm>
        </p:spPr>
        <p:txBody>
          <a:bodyPr/>
          <a:lstStyle/>
          <a:p>
            <a:r>
              <a:rPr lang="en-US"/>
              <a:t>D’Amérique du Nord</a:t>
            </a:r>
          </a:p>
          <a:p>
            <a:r>
              <a:rPr lang="en-US"/>
              <a:t>D’Amérique du Sud</a:t>
            </a:r>
          </a:p>
          <a:p>
            <a:r>
              <a:rPr lang="en-US"/>
              <a:t>D’Europe</a:t>
            </a:r>
          </a:p>
          <a:p>
            <a:r>
              <a:rPr lang="en-US"/>
              <a:t>D’Asie</a:t>
            </a:r>
          </a:p>
          <a:p>
            <a:r>
              <a:rPr lang="en-US"/>
              <a:t>D’Afrique</a:t>
            </a:r>
          </a:p>
        </p:txBody>
      </p:sp>
      <p:sp>
        <p:nvSpPr>
          <p:cNvPr id="4" name="Footer Placeholder 3"/>
          <p:cNvSpPr>
            <a:spLocks noGrp="1"/>
          </p:cNvSpPr>
          <p:nvPr>
            <p:ph type="ftr" sz="quarter" idx="11"/>
          </p:nvPr>
        </p:nvSpPr>
        <p:spPr/>
        <p:txBody>
          <a:bodyPr/>
          <a:lstStyle/>
          <a:p>
            <a:r>
              <a:rPr lang="en-US"/>
              <a:t>Laura Terrill</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3208" y="1717227"/>
            <a:ext cx="2698589" cy="1717284"/>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405" y="3977232"/>
            <a:ext cx="2666597" cy="1820538"/>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20" y="3965052"/>
            <a:ext cx="2919361" cy="1863422"/>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0302" y="4006800"/>
            <a:ext cx="2325373" cy="1790970"/>
          </a:xfrm>
          <a:prstGeom prst="rect">
            <a:avLst/>
          </a:prstGeom>
        </p:spPr>
      </p:pic>
      <p:sp>
        <p:nvSpPr>
          <p:cNvPr id="15" name="TextBox 14"/>
          <p:cNvSpPr txBox="1"/>
          <p:nvPr/>
        </p:nvSpPr>
        <p:spPr>
          <a:xfrm>
            <a:off x="1249376" y="5892582"/>
            <a:ext cx="6859871" cy="646331"/>
          </a:xfrm>
          <a:prstGeom prst="rect">
            <a:avLst/>
          </a:prstGeom>
          <a:noFill/>
        </p:spPr>
        <p:txBody>
          <a:bodyPr wrap="square" rtlCol="0">
            <a:spAutoFit/>
          </a:bodyPr>
          <a:lstStyle/>
          <a:p>
            <a:pPr algn="ctr"/>
            <a:r>
              <a:rPr lang="en-US" sz="3600"/>
              <a:t>5		8		12		13		61	</a:t>
            </a:r>
          </a:p>
        </p:txBody>
      </p:sp>
      <p:grpSp>
        <p:nvGrpSpPr>
          <p:cNvPr id="17" name="Group 16"/>
          <p:cNvGrpSpPr/>
          <p:nvPr/>
        </p:nvGrpSpPr>
        <p:grpSpPr>
          <a:xfrm>
            <a:off x="153420" y="1693867"/>
            <a:ext cx="2375468" cy="1740644"/>
            <a:chOff x="153420" y="1450976"/>
            <a:chExt cx="2375468" cy="1740644"/>
          </a:xfrm>
        </p:grpSpPr>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3420" y="1450976"/>
              <a:ext cx="2375468" cy="1740644"/>
            </a:xfrm>
            <a:prstGeom prst="rect">
              <a:avLst/>
            </a:prstGeom>
          </p:spPr>
        </p:pic>
        <p:sp>
          <p:nvSpPr>
            <p:cNvPr id="19" name="Rectangle 18"/>
            <p:cNvSpPr/>
            <p:nvPr/>
          </p:nvSpPr>
          <p:spPr>
            <a:xfrm>
              <a:off x="828675" y="1474336"/>
              <a:ext cx="1028700" cy="4116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207479" y="2416491"/>
              <a:ext cx="699448" cy="39966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Slide Number Placeholder 2"/>
          <p:cNvSpPr>
            <a:spLocks noGrp="1"/>
          </p:cNvSpPr>
          <p:nvPr>
            <p:ph type="sldNum" sz="quarter" idx="12"/>
          </p:nvPr>
        </p:nvSpPr>
        <p:spPr/>
        <p:txBody>
          <a:bodyPr/>
          <a:lstStyle/>
          <a:p>
            <a:fld id="{74C2F60E-34D8-DD42-93FD-7BD7AE432328}" type="slidenum">
              <a:rPr lang="en-US"/>
              <a:pPr/>
              <a:t>156</a:t>
            </a:fld>
            <a:endParaRPr lang="en-US"/>
          </a:p>
        </p:txBody>
      </p:sp>
    </p:spTree>
    <p:extLst>
      <p:ext uri="{BB962C8B-B14F-4D97-AF65-F5344CB8AC3E}">
        <p14:creationId xmlns:p14="http://schemas.microsoft.com/office/powerpoint/2010/main" val="145097736"/>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a:xfrm>
            <a:off x="5922002" y="1664495"/>
            <a:ext cx="3021973" cy="5093495"/>
          </a:xfrm>
        </p:spPr>
        <p:txBody>
          <a:bodyPr/>
          <a:lstStyle/>
          <a:p>
            <a:r>
              <a:rPr lang="en-US"/>
              <a:t>l’Amérique du Nord</a:t>
            </a:r>
          </a:p>
          <a:p>
            <a:r>
              <a:rPr lang="en-US"/>
              <a:t>l’Amérique du Sud</a:t>
            </a:r>
          </a:p>
          <a:p>
            <a:r>
              <a:rPr lang="en-US"/>
              <a:t>l’Europe</a:t>
            </a:r>
          </a:p>
          <a:p>
            <a:r>
              <a:rPr lang="en-US"/>
              <a:t>l’Asie</a:t>
            </a:r>
          </a:p>
          <a:p>
            <a:r>
              <a:rPr lang="en-US"/>
              <a:t>l’Afrique</a:t>
            </a:r>
          </a:p>
        </p:txBody>
      </p:sp>
      <p:sp>
        <p:nvSpPr>
          <p:cNvPr id="4" name="Footer Placeholder 3"/>
          <p:cNvSpPr>
            <a:spLocks noGrp="1"/>
          </p:cNvSpPr>
          <p:nvPr>
            <p:ph type="ftr" sz="quarter" idx="11"/>
          </p:nvPr>
        </p:nvSpPr>
        <p:spPr/>
        <p:txBody>
          <a:bodyPr/>
          <a:lstStyle/>
          <a:p>
            <a:r>
              <a:rPr lang="en-US"/>
              <a:t>Laura Terrill</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3208" y="1774380"/>
            <a:ext cx="2698589" cy="1717284"/>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405" y="4034385"/>
            <a:ext cx="2666597" cy="182053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20" y="1751020"/>
            <a:ext cx="2375468" cy="1740644"/>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3420" y="4022205"/>
            <a:ext cx="2919361" cy="1863422"/>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0302" y="4063953"/>
            <a:ext cx="2325373" cy="1790970"/>
          </a:xfrm>
          <a:prstGeom prst="rect">
            <a:avLst/>
          </a:prstGeom>
        </p:spPr>
      </p:pic>
      <p:sp>
        <p:nvSpPr>
          <p:cNvPr id="15" name="TextBox 14"/>
          <p:cNvSpPr txBox="1"/>
          <p:nvPr/>
        </p:nvSpPr>
        <p:spPr>
          <a:xfrm>
            <a:off x="1249376" y="5892582"/>
            <a:ext cx="6859871" cy="646331"/>
          </a:xfrm>
          <a:prstGeom prst="rect">
            <a:avLst/>
          </a:prstGeom>
          <a:noFill/>
        </p:spPr>
        <p:txBody>
          <a:bodyPr wrap="square" rtlCol="0">
            <a:spAutoFit/>
          </a:bodyPr>
          <a:lstStyle/>
          <a:p>
            <a:pPr algn="ctr"/>
            <a:r>
              <a:rPr lang="en-US" sz="3600"/>
              <a:t>5		8		12		13		63	</a:t>
            </a:r>
          </a:p>
        </p:txBody>
      </p:sp>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06500" y="2062169"/>
            <a:ext cx="6731000" cy="3733800"/>
          </a:xfrm>
          <a:prstGeom prst="rect">
            <a:avLst/>
          </a:prstGeom>
        </p:spPr>
      </p:pic>
      <p:sp>
        <p:nvSpPr>
          <p:cNvPr id="16" name="Title 1"/>
          <p:cNvSpPr txBox="1">
            <a:spLocks/>
          </p:cNvSpPr>
          <p:nvPr/>
        </p:nvSpPr>
        <p:spPr>
          <a:xfrm>
            <a:off x="272101" y="149226"/>
            <a:ext cx="8671874" cy="1325110"/>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4000">
                <a:solidFill>
                  <a:schemeClr val="tx1"/>
                </a:solidFill>
              </a:rPr>
              <a:t>Combien de personnes habitent</a:t>
            </a:r>
            <a:r>
              <a:rPr lang="is-IS" sz="4000">
                <a:solidFill>
                  <a:schemeClr val="tx1"/>
                </a:solidFill>
              </a:rPr>
              <a:t>….?</a:t>
            </a:r>
          </a:p>
          <a:p>
            <a:r>
              <a:rPr lang="is-IS" sz="4000">
                <a:solidFill>
                  <a:schemeClr val="tx1"/>
                </a:solidFill>
              </a:rPr>
              <a:t>Il y en a (5).</a:t>
            </a:r>
            <a:endParaRPr lang="en-US" sz="4000">
              <a:solidFill>
                <a:schemeClr val="tx1"/>
              </a:solidFill>
            </a:endParaRPr>
          </a:p>
        </p:txBody>
      </p:sp>
      <p:sp>
        <p:nvSpPr>
          <p:cNvPr id="2" name="Slide Number Placeholder 1"/>
          <p:cNvSpPr>
            <a:spLocks noGrp="1"/>
          </p:cNvSpPr>
          <p:nvPr>
            <p:ph type="sldNum" sz="quarter" idx="12"/>
          </p:nvPr>
        </p:nvSpPr>
        <p:spPr/>
        <p:txBody>
          <a:bodyPr/>
          <a:lstStyle/>
          <a:p>
            <a:fld id="{74C2F60E-34D8-DD42-93FD-7BD7AE432328}" type="slidenum">
              <a:rPr lang="en-US"/>
              <a:pPr/>
              <a:t>157</a:t>
            </a:fld>
            <a:endParaRPr lang="en-US"/>
          </a:p>
        </p:txBody>
      </p:sp>
    </p:spTree>
    <p:extLst>
      <p:ext uri="{BB962C8B-B14F-4D97-AF65-F5344CB8AC3E}">
        <p14:creationId xmlns:p14="http://schemas.microsoft.com/office/powerpoint/2010/main" val="1263709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a:xfrm>
            <a:off x="5922002" y="1664495"/>
            <a:ext cx="3021973" cy="5093495"/>
          </a:xfrm>
        </p:spPr>
        <p:txBody>
          <a:bodyPr/>
          <a:lstStyle/>
          <a:p>
            <a:r>
              <a:rPr lang="en-US"/>
              <a:t>l’Amérique du Nord</a:t>
            </a:r>
          </a:p>
          <a:p>
            <a:r>
              <a:rPr lang="en-US"/>
              <a:t>l’Amérique du Sud</a:t>
            </a:r>
          </a:p>
          <a:p>
            <a:r>
              <a:rPr lang="en-US"/>
              <a:t>l’Europe</a:t>
            </a:r>
          </a:p>
          <a:p>
            <a:r>
              <a:rPr lang="en-US"/>
              <a:t>l’Asie</a:t>
            </a:r>
          </a:p>
          <a:p>
            <a:r>
              <a:rPr lang="en-US"/>
              <a:t>l’Afrique</a:t>
            </a:r>
          </a:p>
        </p:txBody>
      </p:sp>
      <p:sp>
        <p:nvSpPr>
          <p:cNvPr id="4" name="Footer Placeholder 3"/>
          <p:cNvSpPr>
            <a:spLocks noGrp="1"/>
          </p:cNvSpPr>
          <p:nvPr>
            <p:ph type="ftr" sz="quarter" idx="11"/>
          </p:nvPr>
        </p:nvSpPr>
        <p:spPr/>
        <p:txBody>
          <a:bodyPr/>
          <a:lstStyle/>
          <a:p>
            <a:r>
              <a:rPr lang="en-US"/>
              <a:t>Laura Terrill</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3208" y="1774380"/>
            <a:ext cx="2698589" cy="1717284"/>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405" y="4034385"/>
            <a:ext cx="2666597" cy="182053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20" y="1751020"/>
            <a:ext cx="2375468" cy="1740644"/>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3420" y="4022205"/>
            <a:ext cx="2919361" cy="1863422"/>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0302" y="4063953"/>
            <a:ext cx="2325373" cy="1790970"/>
          </a:xfrm>
          <a:prstGeom prst="rect">
            <a:avLst/>
          </a:prstGeom>
        </p:spPr>
      </p:pic>
      <p:sp>
        <p:nvSpPr>
          <p:cNvPr id="15" name="TextBox 14"/>
          <p:cNvSpPr txBox="1"/>
          <p:nvPr/>
        </p:nvSpPr>
        <p:spPr>
          <a:xfrm>
            <a:off x="1249376" y="5892582"/>
            <a:ext cx="6859871" cy="646331"/>
          </a:xfrm>
          <a:prstGeom prst="rect">
            <a:avLst/>
          </a:prstGeom>
          <a:noFill/>
        </p:spPr>
        <p:txBody>
          <a:bodyPr wrap="square" rtlCol="0">
            <a:spAutoFit/>
          </a:bodyPr>
          <a:lstStyle/>
          <a:p>
            <a:pPr algn="ctr"/>
            <a:r>
              <a:rPr lang="en-US" sz="3600"/>
              <a:t>5		8		12		13		61	</a:t>
            </a:r>
          </a:p>
        </p:txBody>
      </p:sp>
      <p:sp>
        <p:nvSpPr>
          <p:cNvPr id="16" name="Title 1"/>
          <p:cNvSpPr txBox="1">
            <a:spLocks/>
          </p:cNvSpPr>
          <p:nvPr/>
        </p:nvSpPr>
        <p:spPr>
          <a:xfrm>
            <a:off x="272101" y="149226"/>
            <a:ext cx="8671874" cy="1325110"/>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4000">
                <a:solidFill>
                  <a:schemeClr val="tx1"/>
                </a:solidFill>
              </a:rPr>
              <a:t>Combien de personnes habitent</a:t>
            </a:r>
            <a:r>
              <a:rPr lang="is-IS" sz="4000">
                <a:solidFill>
                  <a:schemeClr val="tx1"/>
                </a:solidFill>
              </a:rPr>
              <a:t>…?</a:t>
            </a:r>
          </a:p>
          <a:p>
            <a:r>
              <a:rPr lang="is-IS" sz="4000">
                <a:solidFill>
                  <a:schemeClr val="tx1"/>
                </a:solidFill>
              </a:rPr>
              <a:t>Il y en a (5).</a:t>
            </a:r>
            <a:endParaRPr lang="en-US" sz="4000">
              <a:solidFill>
                <a:schemeClr val="tx1"/>
              </a:solidFill>
            </a:endParaRPr>
          </a:p>
        </p:txBody>
      </p:sp>
      <p:sp>
        <p:nvSpPr>
          <p:cNvPr id="2" name="TextBox 1"/>
          <p:cNvSpPr txBox="1"/>
          <p:nvPr/>
        </p:nvSpPr>
        <p:spPr>
          <a:xfrm>
            <a:off x="176290" y="5415756"/>
            <a:ext cx="3028008" cy="523220"/>
          </a:xfrm>
          <a:prstGeom prst="rect">
            <a:avLst/>
          </a:prstGeom>
          <a:noFill/>
        </p:spPr>
        <p:txBody>
          <a:bodyPr wrap="none" rtlCol="0">
            <a:spAutoFit/>
          </a:bodyPr>
          <a:lstStyle/>
          <a:p>
            <a:r>
              <a:rPr lang="en-US" sz="2800">
                <a:solidFill>
                  <a:schemeClr val="bg1"/>
                </a:solidFill>
              </a:rPr>
              <a:t>61  - soixante-et-un</a:t>
            </a:r>
          </a:p>
        </p:txBody>
      </p:sp>
      <p:sp>
        <p:nvSpPr>
          <p:cNvPr id="17" name="TextBox 16"/>
          <p:cNvSpPr txBox="1"/>
          <p:nvPr/>
        </p:nvSpPr>
        <p:spPr>
          <a:xfrm>
            <a:off x="6501691" y="5415756"/>
            <a:ext cx="1607556" cy="523220"/>
          </a:xfrm>
          <a:prstGeom prst="rect">
            <a:avLst/>
          </a:prstGeom>
          <a:noFill/>
        </p:spPr>
        <p:txBody>
          <a:bodyPr wrap="none" rtlCol="0">
            <a:spAutoFit/>
          </a:bodyPr>
          <a:lstStyle/>
          <a:p>
            <a:r>
              <a:rPr lang="en-US" sz="2800">
                <a:solidFill>
                  <a:schemeClr val="bg1"/>
                </a:solidFill>
              </a:rPr>
              <a:t>13 - treize</a:t>
            </a:r>
          </a:p>
        </p:txBody>
      </p:sp>
      <p:sp>
        <p:nvSpPr>
          <p:cNvPr id="18" name="TextBox 17"/>
          <p:cNvSpPr txBox="1"/>
          <p:nvPr/>
        </p:nvSpPr>
        <p:spPr>
          <a:xfrm>
            <a:off x="3465847" y="3083982"/>
            <a:ext cx="1697901" cy="523220"/>
          </a:xfrm>
          <a:prstGeom prst="rect">
            <a:avLst/>
          </a:prstGeom>
          <a:noFill/>
        </p:spPr>
        <p:txBody>
          <a:bodyPr wrap="none" rtlCol="0">
            <a:spAutoFit/>
          </a:bodyPr>
          <a:lstStyle/>
          <a:p>
            <a:r>
              <a:rPr lang="en-US" sz="2800">
                <a:solidFill>
                  <a:schemeClr val="bg1"/>
                </a:solidFill>
              </a:rPr>
              <a:t>12 - douze</a:t>
            </a:r>
          </a:p>
        </p:txBody>
      </p:sp>
      <p:sp>
        <p:nvSpPr>
          <p:cNvPr id="20" name="TextBox 19"/>
          <p:cNvSpPr txBox="1"/>
          <p:nvPr/>
        </p:nvSpPr>
        <p:spPr>
          <a:xfrm>
            <a:off x="662676" y="3083982"/>
            <a:ext cx="1217000" cy="523220"/>
          </a:xfrm>
          <a:prstGeom prst="rect">
            <a:avLst/>
          </a:prstGeom>
          <a:noFill/>
        </p:spPr>
        <p:txBody>
          <a:bodyPr wrap="none" rtlCol="0">
            <a:spAutoFit/>
          </a:bodyPr>
          <a:lstStyle/>
          <a:p>
            <a:r>
              <a:rPr lang="en-US" sz="2800">
                <a:solidFill>
                  <a:schemeClr val="bg1"/>
                </a:solidFill>
              </a:rPr>
              <a:t>8 - huit</a:t>
            </a:r>
          </a:p>
        </p:txBody>
      </p:sp>
      <p:sp>
        <p:nvSpPr>
          <p:cNvPr id="21" name="TextBox 20"/>
          <p:cNvSpPr txBox="1"/>
          <p:nvPr/>
        </p:nvSpPr>
        <p:spPr>
          <a:xfrm>
            <a:off x="3980808" y="5415756"/>
            <a:ext cx="1309974" cy="523220"/>
          </a:xfrm>
          <a:prstGeom prst="rect">
            <a:avLst/>
          </a:prstGeom>
          <a:noFill/>
        </p:spPr>
        <p:txBody>
          <a:bodyPr wrap="none" rtlCol="0">
            <a:spAutoFit/>
          </a:bodyPr>
          <a:lstStyle/>
          <a:p>
            <a:r>
              <a:rPr lang="en-US" sz="2800">
                <a:solidFill>
                  <a:schemeClr val="bg1"/>
                </a:solidFill>
              </a:rPr>
              <a:t>5  - cinq</a:t>
            </a:r>
          </a:p>
        </p:txBody>
      </p:sp>
      <p:sp>
        <p:nvSpPr>
          <p:cNvPr id="3" name="Slide Number Placeholder 2"/>
          <p:cNvSpPr>
            <a:spLocks noGrp="1"/>
          </p:cNvSpPr>
          <p:nvPr>
            <p:ph type="sldNum" sz="quarter" idx="12"/>
          </p:nvPr>
        </p:nvSpPr>
        <p:spPr/>
        <p:txBody>
          <a:bodyPr/>
          <a:lstStyle/>
          <a:p>
            <a:fld id="{74C2F60E-34D8-DD42-93FD-7BD7AE432328}" type="slidenum">
              <a:rPr lang="en-US"/>
              <a:pPr/>
              <a:t>158</a:t>
            </a:fld>
            <a:endParaRPr lang="en-US"/>
          </a:p>
        </p:txBody>
      </p:sp>
    </p:spTree>
    <p:extLst>
      <p:ext uri="{BB962C8B-B14F-4D97-AF65-F5344CB8AC3E}">
        <p14:creationId xmlns:p14="http://schemas.microsoft.com/office/powerpoint/2010/main" val="554096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P spid="20" grpId="0"/>
      <p:bldP spid="21"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a:xfrm>
            <a:off x="5922002" y="1664495"/>
            <a:ext cx="3021973" cy="5093495"/>
          </a:xfrm>
        </p:spPr>
        <p:txBody>
          <a:bodyPr/>
          <a:lstStyle/>
          <a:p>
            <a:r>
              <a:rPr lang="en-US"/>
              <a:t>l’Amérique du Nord</a:t>
            </a:r>
          </a:p>
          <a:p>
            <a:r>
              <a:rPr lang="en-US"/>
              <a:t>l’Amérique du Sud</a:t>
            </a:r>
          </a:p>
          <a:p>
            <a:r>
              <a:rPr lang="en-US"/>
              <a:t>l’Europe</a:t>
            </a:r>
          </a:p>
          <a:p>
            <a:r>
              <a:rPr lang="en-US"/>
              <a:t>l’Asie</a:t>
            </a:r>
          </a:p>
          <a:p>
            <a:r>
              <a:rPr lang="en-US"/>
              <a:t>l’Afrique</a:t>
            </a:r>
          </a:p>
          <a:p>
            <a:r>
              <a:rPr lang="en-US"/>
              <a:t>la planète</a:t>
            </a:r>
          </a:p>
          <a:p>
            <a:r>
              <a:rPr lang="en-US"/>
              <a:t>au Canada, en France, au Sénégal</a:t>
            </a:r>
          </a:p>
          <a:p>
            <a:r>
              <a:rPr lang="en-US"/>
              <a:t>la ville de</a:t>
            </a:r>
            <a:r>
              <a:rPr lang="is-IS"/>
              <a:t>…Paris, Québec, Dakar</a:t>
            </a:r>
            <a:endParaRPr lang="en-US"/>
          </a:p>
        </p:txBody>
      </p:sp>
      <p:sp>
        <p:nvSpPr>
          <p:cNvPr id="4" name="Footer Placeholder 3"/>
          <p:cNvSpPr>
            <a:spLocks noGrp="1"/>
          </p:cNvSpPr>
          <p:nvPr>
            <p:ph type="ftr" sz="quarter" idx="11"/>
          </p:nvPr>
        </p:nvSpPr>
        <p:spPr/>
        <p:txBody>
          <a:bodyPr/>
          <a:lstStyle/>
          <a:p>
            <a:r>
              <a:rPr lang="en-US"/>
              <a:t>Laura Terrill</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113" y="1639734"/>
            <a:ext cx="2666597" cy="1820538"/>
          </a:xfrm>
          <a:prstGeom prst="rect">
            <a:avLst/>
          </a:prstGeom>
        </p:spPr>
      </p:pic>
      <p:sp>
        <p:nvSpPr>
          <p:cNvPr id="16" name="Title 1"/>
          <p:cNvSpPr txBox="1">
            <a:spLocks/>
          </p:cNvSpPr>
          <p:nvPr/>
        </p:nvSpPr>
        <p:spPr>
          <a:xfrm>
            <a:off x="272101" y="149226"/>
            <a:ext cx="8671874" cy="1325110"/>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4000">
                <a:solidFill>
                  <a:schemeClr val="tx1"/>
                </a:solidFill>
              </a:rPr>
              <a:t>Quick Write - Où tu habites? J’habite</a:t>
            </a:r>
            <a:r>
              <a:rPr lang="is-IS" sz="4000">
                <a:solidFill>
                  <a:schemeClr val="tx1"/>
                </a:solidFill>
              </a:rPr>
              <a:t>….</a:t>
            </a:r>
            <a:endParaRPr lang="en-US" sz="4000">
              <a:solidFill>
                <a:schemeClr val="tx1"/>
              </a:solidFill>
            </a:endParaRPr>
          </a:p>
        </p:txBody>
      </p:sp>
      <p:pic>
        <p:nvPicPr>
          <p:cNvPr id="19" name="Picture 18"/>
          <p:cNvPicPr>
            <a:picLocks noChangeAspect="1"/>
          </p:cNvPicPr>
          <p:nvPr/>
        </p:nvPicPr>
        <p:blipFill>
          <a:blip r:embed="rId3"/>
          <a:stretch>
            <a:fillRect/>
          </a:stretch>
        </p:blipFill>
        <p:spPr>
          <a:xfrm>
            <a:off x="3358202" y="1664495"/>
            <a:ext cx="1461547" cy="1795777"/>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159</a:t>
            </a:fld>
            <a:endParaRPr lang="en-US"/>
          </a:p>
        </p:txBody>
      </p:sp>
      <p:pic>
        <p:nvPicPr>
          <p:cNvPr id="5" name="Picture 4"/>
          <p:cNvPicPr>
            <a:picLocks noChangeAspect="1"/>
          </p:cNvPicPr>
          <p:nvPr/>
        </p:nvPicPr>
        <p:blipFill>
          <a:blip r:embed="rId4"/>
          <a:stretch>
            <a:fillRect/>
          </a:stretch>
        </p:blipFill>
        <p:spPr>
          <a:xfrm>
            <a:off x="53911" y="3719190"/>
            <a:ext cx="2681609" cy="1784489"/>
          </a:xfrm>
          <a:prstGeom prst="rect">
            <a:avLst/>
          </a:prstGeom>
        </p:spPr>
      </p:pic>
      <p:pic>
        <p:nvPicPr>
          <p:cNvPr id="6" name="Picture 5"/>
          <p:cNvPicPr>
            <a:picLocks noChangeAspect="1"/>
          </p:cNvPicPr>
          <p:nvPr/>
        </p:nvPicPr>
        <p:blipFill>
          <a:blip r:embed="rId5"/>
          <a:stretch>
            <a:fillRect/>
          </a:stretch>
        </p:blipFill>
        <p:spPr>
          <a:xfrm>
            <a:off x="2936949" y="3710404"/>
            <a:ext cx="2858241" cy="1600615"/>
          </a:xfrm>
          <a:prstGeom prst="rect">
            <a:avLst/>
          </a:prstGeom>
        </p:spPr>
      </p:pic>
      <p:pic>
        <p:nvPicPr>
          <p:cNvPr id="2" name="Picture 1"/>
          <p:cNvPicPr>
            <a:picLocks noChangeAspect="1"/>
          </p:cNvPicPr>
          <p:nvPr/>
        </p:nvPicPr>
        <p:blipFill>
          <a:blip r:embed="rId6"/>
          <a:stretch>
            <a:fillRect/>
          </a:stretch>
        </p:blipFill>
        <p:spPr>
          <a:xfrm>
            <a:off x="1945842" y="5165615"/>
            <a:ext cx="2420228" cy="1555861"/>
          </a:xfrm>
          <a:prstGeom prst="rect">
            <a:avLst/>
          </a:prstGeom>
        </p:spPr>
      </p:pic>
    </p:spTree>
    <p:extLst>
      <p:ext uri="{BB962C8B-B14F-4D97-AF65-F5344CB8AC3E}">
        <p14:creationId xmlns:p14="http://schemas.microsoft.com/office/powerpoint/2010/main" val="1202697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57F1E4F-1CFF-5643-939E-02111984F565}" type="slidenum">
              <a:rPr lang="en-US" smtClean="0"/>
              <a:t>16</a:t>
            </a:fld>
            <a:endParaRPr lang="en-US" dirty="0"/>
          </a:p>
        </p:txBody>
      </p:sp>
      <p:pic>
        <p:nvPicPr>
          <p:cNvPr id="5" name="Picture 4"/>
          <p:cNvPicPr>
            <a:picLocks noChangeAspect="1"/>
          </p:cNvPicPr>
          <p:nvPr/>
        </p:nvPicPr>
        <p:blipFill>
          <a:blip r:embed="rId3"/>
          <a:stretch>
            <a:fillRect/>
          </a:stretch>
        </p:blipFill>
        <p:spPr>
          <a:xfrm>
            <a:off x="590550" y="277254"/>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471" y="2100118"/>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38200" y="2220688"/>
            <a:ext cx="1285729" cy="584776"/>
          </a:xfrm>
          <a:prstGeom prst="rect">
            <a:avLst/>
          </a:prstGeom>
          <a:noFill/>
        </p:spPr>
        <p:txBody>
          <a:bodyPr wrap="none" rtlCol="0">
            <a:spAutoFit/>
          </a:bodyPr>
          <a:lstStyle/>
          <a:p>
            <a:r>
              <a:rPr lang="en-US" sz="3200" dirty="0"/>
              <a:t>What? </a:t>
            </a:r>
          </a:p>
        </p:txBody>
      </p:sp>
      <p:sp>
        <p:nvSpPr>
          <p:cNvPr id="10" name="Right Arrow 9"/>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838200" y="3702109"/>
            <a:ext cx="6296890" cy="2836804"/>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1913705" cy="584776"/>
            </a:xfrm>
            <a:prstGeom prst="rect">
              <a:avLst/>
            </a:prstGeom>
            <a:noFill/>
          </p:spPr>
          <p:txBody>
            <a:bodyPr wrap="none" rtlCol="0">
              <a:spAutoFit/>
            </a:bodyPr>
            <a:lstStyle/>
            <a:p>
              <a:r>
                <a:rPr lang="en-US" sz="320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925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6755" y="365125"/>
            <a:ext cx="9773721" cy="1325563"/>
          </a:xfrm>
          <a:prstGeom prst="rect">
            <a:avLst/>
          </a:prstGeom>
          <a:solidFill>
            <a:srgbClr val="49B2C2"/>
          </a:solidFill>
        </p:spPr>
        <p:txBody>
          <a:bodyPr wrap="square" rtlCol="0">
            <a:spAutoFit/>
          </a:bodyPr>
          <a:lstStyle/>
          <a:p>
            <a:endParaRPr lang="en-US" sz="135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991" y="2259876"/>
            <a:ext cx="4784018" cy="3154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pPr algn="ctr"/>
            <a:r>
              <a:rPr lang="en-US" smtClean="0">
                <a:latin typeface="Century Gothic" charset="0"/>
                <a:ea typeface="Century Gothic" charset="0"/>
                <a:cs typeface="Century Gothic" charset="0"/>
              </a:rPr>
              <a:t>QUESTIONS</a:t>
            </a:r>
            <a:endParaRPr lang="en-US">
              <a:latin typeface="Century Gothic" charset="0"/>
              <a:ea typeface="Century Gothic" charset="0"/>
              <a:cs typeface="Century Gothic" charset="0"/>
            </a:endParaRPr>
          </a:p>
        </p:txBody>
      </p:sp>
    </p:spTree>
    <p:extLst>
      <p:ext uri="{BB962C8B-B14F-4D97-AF65-F5344CB8AC3E}">
        <p14:creationId xmlns:p14="http://schemas.microsoft.com/office/powerpoint/2010/main" val="680812931"/>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a:xfrm>
            <a:off x="629841" y="365126"/>
            <a:ext cx="7885509" cy="935829"/>
          </a:xfrm>
        </p:spPr>
        <p:txBody>
          <a:bodyPr/>
          <a:lstStyle/>
          <a:p>
            <a:pPr algn="ctr" eaLnBrk="1" hangingPunct="1"/>
            <a:r>
              <a:rPr lang="en-US">
                <a:solidFill>
                  <a:schemeClr val="tx1"/>
                </a:solidFill>
              </a:rPr>
              <a:t>CHECK FOR LEARNING</a:t>
            </a:r>
          </a:p>
        </p:txBody>
      </p:sp>
      <p:sp>
        <p:nvSpPr>
          <p:cNvPr id="2" name="Text Placeholder 1"/>
          <p:cNvSpPr>
            <a:spLocks noGrp="1"/>
          </p:cNvSpPr>
          <p:nvPr>
            <p:ph type="body" idx="1"/>
          </p:nvPr>
        </p:nvSpPr>
        <p:spPr>
          <a:xfrm>
            <a:off x="840000" y="1681163"/>
            <a:ext cx="3749040" cy="914400"/>
          </a:xfrm>
          <a:solidFill>
            <a:schemeClr val="accent1"/>
          </a:solidFill>
        </p:spPr>
        <p:txBody>
          <a:bodyPr anchor="ctr">
            <a:normAutofit/>
          </a:bodyPr>
          <a:lstStyle/>
          <a:p>
            <a:pPr algn="ctr"/>
            <a:r>
              <a:rPr lang="en-US" sz="3200">
                <a:solidFill>
                  <a:schemeClr val="tx1"/>
                </a:solidFill>
              </a:rPr>
              <a:t>ABC….Summarize</a:t>
            </a:r>
          </a:p>
        </p:txBody>
      </p:sp>
      <p:sp>
        <p:nvSpPr>
          <p:cNvPr id="4" name="Text Placeholder 3"/>
          <p:cNvSpPr>
            <a:spLocks noGrp="1"/>
          </p:cNvSpPr>
          <p:nvPr>
            <p:ph type="body" sz="quarter" idx="3"/>
          </p:nvPr>
        </p:nvSpPr>
        <p:spPr>
          <a:xfrm>
            <a:off x="4739881" y="1681162"/>
            <a:ext cx="3749040" cy="914400"/>
          </a:xfrm>
          <a:solidFill>
            <a:schemeClr val="accent1"/>
          </a:solidFill>
        </p:spPr>
        <p:txBody>
          <a:bodyPr anchor="ctr">
            <a:noAutofit/>
          </a:bodyPr>
          <a:lstStyle/>
          <a:p>
            <a:pPr algn="ctr">
              <a:lnSpc>
                <a:spcPct val="100000"/>
              </a:lnSpc>
              <a:spcBef>
                <a:spcPts val="0"/>
              </a:spcBef>
            </a:pPr>
            <a:r>
              <a:rPr lang="en-US" sz="3200">
                <a:solidFill>
                  <a:schemeClr val="tx1"/>
                </a:solidFill>
              </a:rPr>
              <a:t>Brainstorm round </a:t>
            </a:r>
          </a:p>
          <a:p>
            <a:pPr algn="ctr">
              <a:lnSpc>
                <a:spcPct val="100000"/>
              </a:lnSpc>
              <a:spcBef>
                <a:spcPts val="0"/>
              </a:spcBef>
            </a:pPr>
            <a:r>
              <a:rPr lang="en-US" sz="3200">
                <a:solidFill>
                  <a:schemeClr val="tx1"/>
                </a:solidFill>
              </a:rPr>
              <a:t>a word</a:t>
            </a:r>
          </a:p>
        </p:txBody>
      </p:sp>
      <p:pic>
        <p:nvPicPr>
          <p:cNvPr id="7" name="Content Placeholder 6"/>
          <p:cNvPicPr>
            <a:picLocks noGrp="1" noChangeAspect="1"/>
          </p:cNvPicPr>
          <p:nvPr>
            <p:ph sz="quarter" idx="4"/>
          </p:nvPr>
        </p:nvPicPr>
        <p:blipFill>
          <a:blip r:embed="rId3"/>
          <a:stretch>
            <a:fillRect/>
          </a:stretch>
        </p:blipFill>
        <p:spPr>
          <a:xfrm>
            <a:off x="5149056" y="2975769"/>
            <a:ext cx="2959100" cy="2743200"/>
          </a:xfrm>
        </p:spPr>
      </p:pic>
      <p:sp>
        <p:nvSpPr>
          <p:cNvPr id="10" name="Slide Number Placeholder 9"/>
          <p:cNvSpPr>
            <a:spLocks noGrp="1"/>
          </p:cNvSpPr>
          <p:nvPr>
            <p:ph type="sldNum" sz="quarter" idx="12"/>
          </p:nvPr>
        </p:nvSpPr>
        <p:spPr/>
        <p:txBody>
          <a:bodyPr>
            <a:normAutofit/>
          </a:bodyPr>
          <a:lstStyle/>
          <a:p>
            <a:fld id="{74C2F60E-34D8-DD42-93FD-7BD7AE432328}" type="slidenum">
              <a:rPr lang="en-US"/>
              <a:pPr/>
              <a:t>161</a:t>
            </a:fld>
            <a:endParaRPr lang="en-US"/>
          </a:p>
        </p:txBody>
      </p:sp>
      <p:sp>
        <p:nvSpPr>
          <p:cNvPr id="245765" name="Rectangle 5"/>
          <p:cNvSpPr>
            <a:spLocks noChangeArrowheads="1"/>
          </p:cNvSpPr>
          <p:nvPr/>
        </p:nvSpPr>
        <p:spPr bwMode="auto">
          <a:xfrm>
            <a:off x="6832600" y="3098800"/>
            <a:ext cx="184150" cy="822325"/>
          </a:xfrm>
          <a:prstGeom prst="rect">
            <a:avLst/>
          </a:prstGeom>
          <a:noFill/>
          <a:ln w="9525">
            <a:noFill/>
            <a:miter lim="800000"/>
            <a:headEnd/>
            <a:tailEnd/>
          </a:ln>
        </p:spPr>
        <p:txBody>
          <a:bodyPr wrap="none">
            <a:prstTxWarp prst="textNoShape">
              <a:avLst/>
            </a:prstTxWarp>
            <a:spAutoFit/>
          </a:bodyPr>
          <a:lstStyle/>
          <a:p>
            <a:endParaRPr lang="en-US"/>
          </a:p>
          <a:p>
            <a:endParaRPr lang="en-US"/>
          </a:p>
        </p:txBody>
      </p:sp>
      <p:sp>
        <p:nvSpPr>
          <p:cNvPr id="8" name="TextBox 7"/>
          <p:cNvSpPr txBox="1"/>
          <p:nvPr/>
        </p:nvSpPr>
        <p:spPr>
          <a:xfrm>
            <a:off x="5874638" y="4008983"/>
            <a:ext cx="1507144" cy="461665"/>
          </a:xfrm>
          <a:prstGeom prst="rect">
            <a:avLst/>
          </a:prstGeom>
          <a:solidFill>
            <a:schemeClr val="accent6"/>
          </a:solidFill>
        </p:spPr>
        <p:txBody>
          <a:bodyPr wrap="none" rtlCol="0">
            <a:spAutoFit/>
          </a:bodyPr>
          <a:lstStyle/>
          <a:p>
            <a:r>
              <a:rPr lang="en-US" sz="2400" b="1">
                <a:solidFill>
                  <a:schemeClr val="bg1"/>
                </a:solidFill>
              </a:rPr>
              <a:t>w r i t i n g</a:t>
            </a:r>
          </a:p>
        </p:txBody>
      </p:sp>
      <p:pic>
        <p:nvPicPr>
          <p:cNvPr id="12" name="Content Placeholder 11"/>
          <p:cNvPicPr>
            <a:picLocks noGrp="1" noChangeAspect="1"/>
          </p:cNvPicPr>
          <p:nvPr>
            <p:ph sz="half" idx="2"/>
          </p:nvPr>
        </p:nvPicPr>
        <p:blipFill>
          <a:blip r:embed="rId4"/>
          <a:stretch>
            <a:fillRect/>
          </a:stretch>
        </p:blipFill>
        <p:spPr>
          <a:xfrm>
            <a:off x="976422" y="3015673"/>
            <a:ext cx="3501680" cy="2703296"/>
          </a:xfrm>
        </p:spPr>
      </p:pic>
      <p:sp>
        <p:nvSpPr>
          <p:cNvPr id="19" name="TextBox 18"/>
          <p:cNvSpPr txBox="1"/>
          <p:nvPr/>
        </p:nvSpPr>
        <p:spPr>
          <a:xfrm>
            <a:off x="3477802" y="4867964"/>
            <a:ext cx="817853" cy="338554"/>
          </a:xfrm>
          <a:prstGeom prst="rect">
            <a:avLst/>
          </a:prstGeom>
          <a:solidFill>
            <a:schemeClr val="accent6"/>
          </a:solidFill>
        </p:spPr>
        <p:txBody>
          <a:bodyPr wrap="none" rtlCol="0">
            <a:spAutoFit/>
          </a:bodyPr>
          <a:lstStyle/>
          <a:p>
            <a:r>
              <a:rPr lang="en-US" sz="1600" b="1">
                <a:solidFill>
                  <a:schemeClr val="bg1"/>
                </a:solidFill>
              </a:rPr>
              <a:t>writing</a:t>
            </a:r>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86902490"/>
      </p:ext>
    </p:extLst>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solidFill>
                  <a:schemeClr val="bg1"/>
                </a:solidFill>
              </a:rPr>
              <a:t>“If you want to feel secure,</a:t>
            </a:r>
            <a:br>
              <a:rPr lang="en-US" sz="2800">
                <a:solidFill>
                  <a:schemeClr val="bg1"/>
                </a:solidFill>
              </a:rPr>
            </a:br>
            <a:r>
              <a:rPr lang="en-US" sz="2800">
                <a:solidFill>
                  <a:schemeClr val="bg1"/>
                </a:solidFill>
              </a:rPr>
              <a:t>Do what you already know how to do.</a:t>
            </a:r>
          </a:p>
          <a:p>
            <a:pPr algn="ctr"/>
            <a:endParaRPr lang="en-US" sz="2800">
              <a:solidFill>
                <a:schemeClr val="bg1"/>
              </a:solidFill>
            </a:endParaRPr>
          </a:p>
          <a:p>
            <a:pPr algn="ctr"/>
            <a:r>
              <a:rPr lang="en-US" sz="2800">
                <a:solidFill>
                  <a:schemeClr val="bg1"/>
                </a:solidFill>
              </a:rPr>
              <a:t>If you want to be a true professional and continue to grow…</a:t>
            </a:r>
          </a:p>
          <a:p>
            <a:pPr algn="ctr"/>
            <a:r>
              <a:rPr lang="en-US" sz="2800">
                <a:solidFill>
                  <a:schemeClr val="bg1"/>
                </a:solidFill>
              </a:rPr>
              <a:t>Go to the cutting edge of your competence,</a:t>
            </a:r>
          </a:p>
          <a:p>
            <a:pPr algn="ctr"/>
            <a:r>
              <a:rPr lang="en-US" sz="2800">
                <a:solidFill>
                  <a:schemeClr val="bg1"/>
                </a:solidFill>
              </a:rPr>
              <a:t>Which means a temporary loss of security.</a:t>
            </a:r>
          </a:p>
          <a:p>
            <a:pPr algn="ctr"/>
            <a:endParaRPr lang="en-US" sz="2800">
              <a:solidFill>
                <a:schemeClr val="bg1"/>
              </a:solidFill>
            </a:endParaRPr>
          </a:p>
          <a:p>
            <a:pPr algn="ctr"/>
            <a:r>
              <a:rPr lang="en-US" sz="2800">
                <a:solidFill>
                  <a:schemeClr val="bg1"/>
                </a:solidFill>
              </a:rPr>
              <a:t>So whenever you don’t quite </a:t>
            </a:r>
          </a:p>
          <a:p>
            <a:pPr algn="ctr"/>
            <a:r>
              <a:rPr lang="en-US" sz="2800">
                <a:solidFill>
                  <a:schemeClr val="bg1"/>
                </a:solidFill>
              </a:rPr>
              <a:t>know what you’re doing,</a:t>
            </a:r>
          </a:p>
          <a:p>
            <a:pPr algn="ctr"/>
            <a:r>
              <a:rPr lang="en-US" sz="2800">
                <a:solidFill>
                  <a:schemeClr val="bg1"/>
                </a:solidFill>
              </a:rPr>
              <a:t>know you’re growing!”</a:t>
            </a:r>
          </a:p>
          <a:p>
            <a:pPr algn="ctr"/>
            <a:endParaRPr lang="en-US" sz="2800">
              <a:solidFill>
                <a:schemeClr val="bg1"/>
              </a:solidFill>
            </a:endParaRPr>
          </a:p>
          <a:p>
            <a:pPr algn="ctr"/>
            <a:r>
              <a:rPr lang="en-US">
                <a:solidFill>
                  <a:schemeClr val="bg1"/>
                </a:solidFill>
              </a:rPr>
              <a:t>Madeline Hunter 1987</a:t>
            </a:r>
          </a:p>
        </p:txBody>
      </p:sp>
      <p:sp>
        <p:nvSpPr>
          <p:cNvPr id="5" name="Slide Number Placeholder 4"/>
          <p:cNvSpPr>
            <a:spLocks noGrp="1"/>
          </p:cNvSpPr>
          <p:nvPr>
            <p:ph type="sldNum" sz="quarter" idx="12"/>
          </p:nvPr>
        </p:nvSpPr>
        <p:spPr/>
        <p:txBody>
          <a:bodyPr/>
          <a:lstStyle/>
          <a:p>
            <a:fld id="{74C2F60E-34D8-DD42-93FD-7BD7AE432328}" type="slidenum">
              <a:rPr lang="en-US"/>
              <a:pPr/>
              <a:t>162</a:t>
            </a:fld>
            <a:endParaRPr lang="en-US"/>
          </a:p>
        </p:txBody>
      </p:sp>
    </p:spTree>
    <p:extLst>
      <p:ext uri="{BB962C8B-B14F-4D97-AF65-F5344CB8AC3E}">
        <p14:creationId xmlns:p14="http://schemas.microsoft.com/office/powerpoint/2010/main" val="593170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62966"/>
            <a:ext cx="7886700" cy="1325563"/>
          </a:xfrm>
        </p:spPr>
        <p:txBody>
          <a:bodyPr/>
          <a:lstStyle/>
          <a:p>
            <a:pPr algn="ctr"/>
            <a:r>
              <a:rPr lang="en-US" smtClean="0"/>
              <a:t>Thank You</a:t>
            </a:r>
            <a:endParaRPr lang="en-US" dirty="0"/>
          </a:p>
        </p:txBody>
      </p:sp>
      <p:pic>
        <p:nvPicPr>
          <p:cNvPr id="6" name="Content Placeholder 5" descr="HandsEarth.jpg"/>
          <p:cNvPicPr>
            <a:picLocks noGrp="1"/>
          </p:cNvPicPr>
          <p:nvPr>
            <p:ph idx="1"/>
          </p:nvPr>
        </p:nvPicPr>
        <p:blipFill>
          <a:blip r:embed="rId3"/>
          <a:stretch>
            <a:fillRect/>
          </a:stretch>
        </p:blipFill>
        <p:spPr>
          <a:xfrm>
            <a:off x="1303389" y="1262343"/>
            <a:ext cx="6534325" cy="3930143"/>
          </a:xfrm>
          <a:prstGeom prst="rect">
            <a:avLst/>
          </a:prstGeom>
        </p:spPr>
      </p:pic>
      <p:sp>
        <p:nvSpPr>
          <p:cNvPr id="7" name="TextBox 6"/>
          <p:cNvSpPr txBox="1"/>
          <p:nvPr/>
        </p:nvSpPr>
        <p:spPr>
          <a:xfrm>
            <a:off x="1853597" y="5384852"/>
            <a:ext cx="5436804" cy="1384995"/>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dirty="0">
                <a:solidFill>
                  <a:schemeClr val="tx1"/>
                </a:solidFill>
              </a:rPr>
              <a:t>Laura Terrill</a:t>
            </a:r>
          </a:p>
          <a:p>
            <a:pPr algn="ctr"/>
            <a:r>
              <a:rPr lang="en-US" sz="2800" dirty="0" err="1">
                <a:solidFill>
                  <a:schemeClr val="tx1"/>
                </a:solidFill>
              </a:rPr>
              <a:t>lterrill@gmail.com</a:t>
            </a:r>
          </a:p>
          <a:p>
            <a:pPr algn="ctr"/>
            <a:r>
              <a:rPr lang="en-US" sz="2800" dirty="0" err="1">
                <a:solidFill>
                  <a:schemeClr val="tx1"/>
                </a:solidFill>
              </a:rPr>
              <a:t>lterrillglastonbury.wikispaces.com</a:t>
            </a:r>
            <a:endParaRPr lang="en-US" sz="2800" dirty="0">
              <a:solidFill>
                <a:schemeClr val="tx1"/>
              </a:solidFill>
            </a:endParaRPr>
          </a:p>
        </p:txBody>
      </p:sp>
      <p:sp>
        <p:nvSpPr>
          <p:cNvPr id="3" name="Slide Number Placeholder 2"/>
          <p:cNvSpPr>
            <a:spLocks noGrp="1"/>
          </p:cNvSpPr>
          <p:nvPr>
            <p:ph type="sldNum" sz="quarter" idx="12"/>
          </p:nvPr>
        </p:nvSpPr>
        <p:spPr/>
        <p:txBody>
          <a:bodyPr/>
          <a:lstStyle/>
          <a:p>
            <a:fld id="{78BF7DF9-587C-4941-9F5A-B7FE96413D7E}" type="slidenum">
              <a:rPr lang="ru-RU" smtClean="0"/>
              <a:pPr/>
              <a:t>163</a:t>
            </a:fld>
            <a:endParaRPr lang="ru-RU"/>
          </a:p>
        </p:txBody>
      </p:sp>
    </p:spTree>
    <p:extLst>
      <p:ext uri="{BB962C8B-B14F-4D97-AF65-F5344CB8AC3E}">
        <p14:creationId xmlns:p14="http://schemas.microsoft.com/office/powerpoint/2010/main" val="3108187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Curriculum as Mirror and Window</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17</a:t>
            </a:fld>
            <a:endParaRPr lang="en-US" dirty="0"/>
          </a:p>
        </p:txBody>
      </p:sp>
      <p:pic>
        <p:nvPicPr>
          <p:cNvPr id="6" name="Picture 5" descr="images-2.jpeg"/>
          <p:cNvPicPr>
            <a:picLocks noChangeAspect="1"/>
          </p:cNvPicPr>
          <p:nvPr/>
        </p:nvPicPr>
        <p:blipFill>
          <a:blip r:embed="rId2"/>
          <a:stretch>
            <a:fillRect/>
          </a:stretch>
        </p:blipFill>
        <p:spPr>
          <a:xfrm>
            <a:off x="810620" y="2501056"/>
            <a:ext cx="3289300" cy="2463800"/>
          </a:xfrm>
          <a:prstGeom prst="rect">
            <a:avLst/>
          </a:prstGeom>
        </p:spPr>
      </p:pic>
      <p:pic>
        <p:nvPicPr>
          <p:cNvPr id="7" name="Picture 6" descr="By the Window she Waits.jpg"/>
          <p:cNvPicPr>
            <a:picLocks noChangeAspect="1"/>
          </p:cNvPicPr>
          <p:nvPr/>
        </p:nvPicPr>
        <p:blipFill>
          <a:blip r:embed="rId3"/>
          <a:stretch>
            <a:fillRect/>
          </a:stretch>
        </p:blipFill>
        <p:spPr>
          <a:xfrm>
            <a:off x="5053219" y="1650090"/>
            <a:ext cx="2882559" cy="4059936"/>
          </a:xfrm>
          <a:prstGeom prst="rect">
            <a:avLst/>
          </a:prstGeom>
        </p:spPr>
      </p:pic>
    </p:spTree>
    <p:extLst>
      <p:ext uri="{BB962C8B-B14F-4D97-AF65-F5344CB8AC3E}">
        <p14:creationId xmlns:p14="http://schemas.microsoft.com/office/powerpoint/2010/main" val="194474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p:cNvPicPr>
            <a:picLocks noChangeAspect="1"/>
          </p:cNvPicPr>
          <p:nvPr/>
        </p:nvPicPr>
        <p:blipFill rotWithShape="1">
          <a:blip r:embed="rId3"/>
          <a:srcRect t="4171" r="4657" b="9532"/>
          <a:stretch/>
        </p:blipFill>
        <p:spPr>
          <a:xfrm>
            <a:off x="429226" y="445303"/>
            <a:ext cx="5499186" cy="5337970"/>
          </a:xfrm>
          <a:prstGeom prst="rect">
            <a:avLst/>
          </a:prstGeom>
          <a:effectLst>
            <a:outerShdw blurRad="50800" dir="14400000">
              <a:srgbClr val="000000">
                <a:alpha val="40000"/>
              </a:srgbClr>
            </a:outerShdw>
          </a:effectLst>
        </p:spPr>
      </p:pic>
      <p:sp>
        <p:nvSpPr>
          <p:cNvPr id="6" name="Rounded Rectangle 5"/>
          <p:cNvSpPr/>
          <p:nvPr/>
        </p:nvSpPr>
        <p:spPr>
          <a:xfrm>
            <a:off x="6337989" y="1701379"/>
            <a:ext cx="2576947" cy="761999"/>
          </a:xfrm>
          <a:prstGeom prst="roundRect">
            <a:avLst>
              <a:gd name="adj" fmla="val 32727"/>
            </a:avLst>
          </a:prstGeom>
          <a:solidFill>
            <a:schemeClr val="accent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Culturally </a:t>
            </a:r>
          </a:p>
          <a:p>
            <a:pPr algn="ctr"/>
            <a:r>
              <a:rPr lang="en-US" sz="2400"/>
              <a:t>Focused</a:t>
            </a:r>
          </a:p>
        </p:txBody>
      </p:sp>
      <p:sp>
        <p:nvSpPr>
          <p:cNvPr id="9" name="Rounded Rectangle 8"/>
          <p:cNvSpPr/>
          <p:nvPr/>
        </p:nvSpPr>
        <p:spPr>
          <a:xfrm>
            <a:off x="6337989" y="594747"/>
            <a:ext cx="2576947" cy="761999"/>
          </a:xfrm>
          <a:prstGeom prst="roundRect">
            <a:avLst>
              <a:gd name="adj" fmla="val 32727"/>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Communicatively </a:t>
            </a:r>
            <a:r>
              <a:rPr lang="en-US" sz="2400">
                <a:solidFill>
                  <a:schemeClr val="tx1"/>
                </a:solidFill>
              </a:rPr>
              <a:t>Purposeful</a:t>
            </a:r>
          </a:p>
        </p:txBody>
      </p:sp>
      <p:sp>
        <p:nvSpPr>
          <p:cNvPr id="10" name="Rounded Rectangle 9"/>
          <p:cNvSpPr/>
          <p:nvPr/>
        </p:nvSpPr>
        <p:spPr>
          <a:xfrm>
            <a:off x="6337989" y="2808011"/>
            <a:ext cx="2576947" cy="761999"/>
          </a:xfrm>
          <a:prstGeom prst="roundRect">
            <a:avLst>
              <a:gd name="adj" fmla="val 32727"/>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Intrinsically Interesting</a:t>
            </a:r>
          </a:p>
        </p:txBody>
      </p:sp>
      <p:sp>
        <p:nvSpPr>
          <p:cNvPr id="12" name="Rounded Rectangle 11"/>
          <p:cNvSpPr/>
          <p:nvPr/>
        </p:nvSpPr>
        <p:spPr>
          <a:xfrm>
            <a:off x="6337989" y="3914643"/>
            <a:ext cx="2576947" cy="761999"/>
          </a:xfrm>
          <a:prstGeom prst="roundRect">
            <a:avLst>
              <a:gd name="adj" fmla="val 32727"/>
            </a:avLst>
          </a:prstGeom>
          <a:solidFill>
            <a:srgbClr val="C47A8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Cognitively Engaging</a:t>
            </a:r>
          </a:p>
        </p:txBody>
      </p:sp>
      <p:sp>
        <p:nvSpPr>
          <p:cNvPr id="13" name="Rounded Rectangle 12"/>
          <p:cNvSpPr/>
          <p:nvPr/>
        </p:nvSpPr>
        <p:spPr>
          <a:xfrm>
            <a:off x="6337989" y="5021274"/>
            <a:ext cx="2576947" cy="761999"/>
          </a:xfrm>
          <a:prstGeom prst="roundRect">
            <a:avLst>
              <a:gd name="adj" fmla="val 32727"/>
            </a:avLst>
          </a:prstGeom>
          <a:solidFill>
            <a:srgbClr val="4AB0B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Standards-Based</a:t>
            </a:r>
          </a:p>
        </p:txBody>
      </p:sp>
      <p:sp>
        <p:nvSpPr>
          <p:cNvPr id="3" name="Slide Number Placeholder 2"/>
          <p:cNvSpPr>
            <a:spLocks noGrp="1"/>
          </p:cNvSpPr>
          <p:nvPr>
            <p:ph type="sldNum" sz="quarter" idx="12"/>
          </p:nvPr>
        </p:nvSpPr>
        <p:spPr/>
        <p:txBody>
          <a:bodyPr/>
          <a:lstStyle/>
          <a:p>
            <a:fld id="{D57F1E4F-1CFF-5643-939E-02111984F565}" type="slidenum">
              <a:rPr lang="en-US" smtClean="0"/>
              <a:t>18</a:t>
            </a:fld>
            <a:endParaRPr lang="en-US" dirty="0"/>
          </a:p>
        </p:txBody>
      </p:sp>
      <p:sp>
        <p:nvSpPr>
          <p:cNvPr id="15" name="TextBox 5"/>
          <p:cNvSpPr txBox="1">
            <a:spLocks noChangeArrowheads="1"/>
          </p:cNvSpPr>
          <p:nvPr/>
        </p:nvSpPr>
        <p:spPr bwMode="auto">
          <a:xfrm>
            <a:off x="5641068" y="6324628"/>
            <a:ext cx="2300818" cy="369332"/>
          </a:xfrm>
          <a:prstGeom prst="rect">
            <a:avLst/>
          </a:prstGeom>
          <a:noFill/>
          <a:ln w="9525">
            <a:noFill/>
            <a:miter lim="800000"/>
            <a:headEnd/>
            <a:tailEnd/>
          </a:ln>
        </p:spPr>
        <p:txBody>
          <a:bodyPr wrap="none">
            <a:prstTxWarp prst="textNoShape">
              <a:avLst/>
            </a:prstTxWarp>
            <a:spAutoFit/>
          </a:bodyPr>
          <a:lstStyle/>
          <a:p>
            <a:pPr algn="r"/>
            <a:r>
              <a:rPr lang="en-US" sz="1800"/>
              <a:t>© Clementi &amp; Terrill </a:t>
            </a:r>
          </a:p>
        </p:txBody>
      </p:sp>
    </p:spTree>
    <p:extLst>
      <p:ext uri="{BB962C8B-B14F-4D97-AF65-F5344CB8AC3E}">
        <p14:creationId xmlns:p14="http://schemas.microsoft.com/office/powerpoint/2010/main" val="1822004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t>Theme </a:t>
            </a:r>
            <a:r>
              <a:rPr lang="en-US">
                <a:solidFill>
                  <a:schemeClr val="accent2"/>
                </a:solidFill>
              </a:rPr>
              <a:t>+</a:t>
            </a:r>
            <a:r>
              <a:rPr lang="en-US"/>
              <a:t> Topic </a:t>
            </a:r>
            <a:r>
              <a:rPr lang="en-US">
                <a:solidFill>
                  <a:schemeClr val="accent2"/>
                </a:solidFill>
              </a:rPr>
              <a:t>+</a:t>
            </a:r>
            <a:r>
              <a:rPr lang="en-US"/>
              <a:t> </a:t>
            </a:r>
            <a:br>
              <a:rPr lang="en-US"/>
            </a:br>
            <a:r>
              <a:rPr lang="en-US"/>
              <a:t>Essential Question</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extLst/>
          </p:nvPr>
        </p:nvGraphicFramePr>
        <p:xfrm>
          <a:off x="612648" y="2514600"/>
          <a:ext cx="8153400" cy="2225040"/>
        </p:xfrm>
        <a:graphic>
          <a:graphicData uri="http://schemas.openxmlformats.org/drawingml/2006/table">
            <a:tbl>
              <a:tblPr firstRow="1" bandRow="1">
                <a:tableStyleId>{5C22544A-7EE6-4342-B048-85BDC9FD1C3A}</a:tableStyleId>
              </a:tblPr>
              <a:tblGrid>
                <a:gridCol w="2717800"/>
                <a:gridCol w="2717800"/>
                <a:gridCol w="2717800"/>
              </a:tblGrid>
              <a:tr h="370840">
                <a:tc>
                  <a:txBody>
                    <a:bodyPr/>
                    <a:lstStyle/>
                    <a:p>
                      <a:pPr algn="ctr"/>
                      <a:r>
                        <a:rPr lang="en-US" sz="2000"/>
                        <a:t>Theme</a:t>
                      </a:r>
                    </a:p>
                  </a:txBody>
                  <a:tcPr/>
                </a:tc>
                <a:tc>
                  <a:txBody>
                    <a:bodyPr/>
                    <a:lstStyle/>
                    <a:p>
                      <a:pPr algn="ctr"/>
                      <a:r>
                        <a:rPr lang="en-US" sz="2000"/>
                        <a:t>Topic</a:t>
                      </a:r>
                    </a:p>
                  </a:txBody>
                  <a:tcPr/>
                </a:tc>
                <a:tc>
                  <a:txBody>
                    <a:bodyPr/>
                    <a:lstStyle/>
                    <a:p>
                      <a:pPr algn="ctr"/>
                      <a:r>
                        <a:rPr lang="en-US" sz="2000"/>
                        <a:t>Essential</a:t>
                      </a:r>
                      <a:r>
                        <a:rPr lang="en-US" sz="2000" baseline="0"/>
                        <a:t> Question</a:t>
                      </a:r>
                      <a:endParaRPr lang="en-US" sz="2000"/>
                    </a:p>
                  </a:txBody>
                  <a:tcPr/>
                </a:tc>
              </a:tr>
              <a:tr h="370840">
                <a:tc>
                  <a:txBody>
                    <a:bodyPr/>
                    <a:lstStyle/>
                    <a:p>
                      <a:endParaRPr lang="en-US"/>
                    </a:p>
                  </a:txBody>
                  <a:tcPr/>
                </a:tc>
                <a:tc>
                  <a:txBody>
                    <a:bodyPr/>
                    <a:lstStyle/>
                    <a:p>
                      <a:pPr algn="ctr"/>
                      <a:r>
                        <a:rPr lang="en-US" sz="2400"/>
                        <a:t>Food</a:t>
                      </a:r>
                    </a:p>
                  </a:txBody>
                  <a:tcPr/>
                </a:tc>
                <a:tc>
                  <a:txBody>
                    <a:bodyPr/>
                    <a:lstStyle/>
                    <a:p>
                      <a:endParaRPr lang="en-US"/>
                    </a:p>
                  </a:txBody>
                  <a:tcPr/>
                </a:tc>
              </a:tr>
              <a:tr h="370840">
                <a:tc>
                  <a:txBody>
                    <a:bodyPr/>
                    <a:lstStyle/>
                    <a:p>
                      <a:endParaRPr lang="en-US"/>
                    </a:p>
                  </a:txBody>
                  <a:tcPr/>
                </a:tc>
                <a:tc>
                  <a:txBody>
                    <a:bodyPr/>
                    <a:lstStyle/>
                    <a:p>
                      <a:pPr algn="ctr"/>
                      <a:r>
                        <a:rPr lang="en-US" sz="2400"/>
                        <a:t>Family</a:t>
                      </a:r>
                    </a:p>
                  </a:txBody>
                  <a:tcPr/>
                </a:tc>
                <a:tc>
                  <a:txBody>
                    <a:bodyPr/>
                    <a:lstStyle/>
                    <a:p>
                      <a:endParaRPr lang="en-US"/>
                    </a:p>
                  </a:txBody>
                  <a:tcPr/>
                </a:tc>
              </a:tr>
              <a:tr h="370840">
                <a:tc>
                  <a:txBody>
                    <a:bodyPr/>
                    <a:lstStyle/>
                    <a:p>
                      <a:endParaRPr lang="en-US"/>
                    </a:p>
                  </a:txBody>
                  <a:tcPr/>
                </a:tc>
                <a:tc>
                  <a:txBody>
                    <a:bodyPr/>
                    <a:lstStyle/>
                    <a:p>
                      <a:pPr algn="ctr"/>
                      <a:r>
                        <a:rPr lang="en-US" sz="2400"/>
                        <a:t>Travel </a:t>
                      </a:r>
                    </a:p>
                  </a:txBody>
                  <a:tcPr/>
                </a:tc>
                <a:tc>
                  <a:txBody>
                    <a:bodyPr/>
                    <a:lstStyle/>
                    <a:p>
                      <a:endParaRPr lang="en-US"/>
                    </a:p>
                  </a:txBody>
                  <a:tcPr/>
                </a:tc>
              </a:tr>
              <a:tr h="370840">
                <a:tc>
                  <a:txBody>
                    <a:bodyPr/>
                    <a:lstStyle/>
                    <a:p>
                      <a:endParaRPr lang="en-US"/>
                    </a:p>
                  </a:txBody>
                  <a:tcPr/>
                </a:tc>
                <a:tc>
                  <a:txBody>
                    <a:bodyPr/>
                    <a:lstStyle/>
                    <a:p>
                      <a:pPr algn="ctr"/>
                      <a:r>
                        <a:rPr lang="en-US" sz="2400"/>
                        <a:t>Houses</a:t>
                      </a:r>
                    </a:p>
                  </a:txBody>
                  <a:tcPr/>
                </a:tc>
                <a:tc>
                  <a:txBody>
                    <a:bodyPr/>
                    <a:lstStyle/>
                    <a:p>
                      <a:endParaRPr lang="en-US"/>
                    </a:p>
                  </a:txBody>
                  <a:tcPr/>
                </a:tc>
              </a:tr>
            </a:tbl>
          </a:graphicData>
        </a:graphic>
      </p:graphicFrame>
      <p:sp>
        <p:nvSpPr>
          <p:cNvPr id="7" name="TextBox 6"/>
          <p:cNvSpPr txBox="1"/>
          <p:nvPr/>
        </p:nvSpPr>
        <p:spPr>
          <a:xfrm>
            <a:off x="1482811" y="5263978"/>
            <a:ext cx="6771503" cy="110799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2400" dirty="0"/>
              <a:t>“A coherent curriculum spirals around a set of “big ideas” and recurring Essential Questions.”                                    </a:t>
            </a:r>
          </a:p>
          <a:p>
            <a:pPr algn="ctr"/>
            <a:r>
              <a:rPr lang="en-US" dirty="0"/>
              <a:t>J. </a:t>
            </a:r>
            <a:r>
              <a:rPr lang="en-US" dirty="0" err="1"/>
              <a:t>McTighe</a:t>
            </a:r>
            <a:r>
              <a:rPr lang="en-US" dirty="0"/>
              <a:t> (2012)</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6315">
            <a:off x="6031431" y="2161210"/>
            <a:ext cx="2711485" cy="2651760"/>
          </a:xfrm>
          <a:prstGeom prst="rect">
            <a:avLst/>
          </a:prstGeom>
        </p:spPr>
      </p:pic>
      <p:sp>
        <p:nvSpPr>
          <p:cNvPr id="8" name="TextBox 7"/>
          <p:cNvSpPr txBox="1"/>
          <p:nvPr/>
        </p:nvSpPr>
        <p:spPr>
          <a:xfrm rot="21238275">
            <a:off x="589772" y="1821044"/>
            <a:ext cx="2511887" cy="313932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b="1"/>
              <a:t>AP Themes</a:t>
            </a:r>
            <a:endParaRPr lang="en-US"/>
          </a:p>
          <a:p>
            <a:pPr marL="285750" indent="-285750">
              <a:buFont typeface="Arial" charset="0"/>
              <a:buChar char="•"/>
            </a:pPr>
            <a:r>
              <a:rPr lang="en-US"/>
              <a:t>Personal and Public Identities</a:t>
            </a:r>
          </a:p>
          <a:p>
            <a:pPr marL="285750" indent="-285750">
              <a:buFont typeface="Arial" charset="0"/>
              <a:buChar char="•"/>
            </a:pPr>
            <a:r>
              <a:rPr lang="en-US"/>
              <a:t>Global Challenges</a:t>
            </a:r>
          </a:p>
          <a:p>
            <a:pPr marL="285750" indent="-285750">
              <a:buFont typeface="Arial" charset="0"/>
              <a:buChar char="•"/>
            </a:pPr>
            <a:r>
              <a:rPr lang="en-US"/>
              <a:t>Families and Communities</a:t>
            </a:r>
          </a:p>
          <a:p>
            <a:pPr marL="285750" indent="-285750">
              <a:buFont typeface="Arial" charset="0"/>
              <a:buChar char="•"/>
            </a:pPr>
            <a:r>
              <a:rPr lang="en-US"/>
              <a:t>Contemporary Life</a:t>
            </a:r>
          </a:p>
          <a:p>
            <a:pPr marL="285750" indent="-285750">
              <a:buFont typeface="Arial" charset="0"/>
              <a:buChar char="•"/>
            </a:pPr>
            <a:r>
              <a:rPr lang="en-US"/>
              <a:t>Beauty and Aesthetics</a:t>
            </a:r>
          </a:p>
          <a:p>
            <a:pPr marL="285750" indent="-285750">
              <a:buFont typeface="Arial" charset="0"/>
              <a:buChar char="•"/>
            </a:pPr>
            <a:r>
              <a:rPr lang="en-US"/>
              <a:t>Science and Technology</a:t>
            </a:r>
          </a:p>
        </p:txBody>
      </p:sp>
      <p:sp>
        <p:nvSpPr>
          <p:cNvPr id="6" name="Slide Number Placeholder 5"/>
          <p:cNvSpPr>
            <a:spLocks noGrp="1"/>
          </p:cNvSpPr>
          <p:nvPr>
            <p:ph type="sldNum" sz="quarter" idx="12"/>
          </p:nvPr>
        </p:nvSpPr>
        <p:spPr/>
        <p:txBody>
          <a:bodyPr/>
          <a:lstStyle/>
          <a:p>
            <a:fld id="{74C2F60E-34D8-DD42-93FD-7BD7AE432328}" type="slidenum">
              <a:rPr lang="en-US"/>
              <a:pPr/>
              <a:t>19</a:t>
            </a:fld>
            <a:endParaRPr lang="en-US"/>
          </a:p>
        </p:txBody>
      </p:sp>
    </p:spTree>
    <p:extLst>
      <p:ext uri="{BB962C8B-B14F-4D97-AF65-F5344CB8AC3E}">
        <p14:creationId xmlns:p14="http://schemas.microsoft.com/office/powerpoint/2010/main" val="1851063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12124" y="283335"/>
            <a:ext cx="8255358" cy="1407355"/>
          </a:xfrm>
        </p:spPr>
        <p:txBody>
          <a:bodyPr/>
          <a:lstStyle/>
          <a:p>
            <a:pPr algn="ctr"/>
            <a:r>
              <a:rPr lang="en-US"/>
              <a:t>lterrillglastonbury.wikispaces.com</a:t>
            </a:r>
          </a:p>
        </p:txBody>
      </p:sp>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15541" y="1525115"/>
            <a:ext cx="7048523" cy="5013798"/>
          </a:xfr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2</a:t>
            </a:fld>
            <a:endParaRPr lang="en-US" dirty="0"/>
          </a:p>
        </p:txBody>
      </p:sp>
    </p:spTree>
    <p:extLst>
      <p:ext uri="{BB962C8B-B14F-4D97-AF65-F5344CB8AC3E}">
        <p14:creationId xmlns:p14="http://schemas.microsoft.com/office/powerpoint/2010/main" val="11500323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3585" y="365126"/>
            <a:ext cx="7891765" cy="707653"/>
          </a:xfrm>
          <a:solidFill>
            <a:schemeClr val="accent1"/>
          </a:solidFill>
        </p:spPr>
        <p:txBody>
          <a:bodyPr>
            <a:noAutofit/>
          </a:bodyPr>
          <a:lstStyle/>
          <a:p>
            <a:r>
              <a:rPr lang="en-US" sz="3000" dirty="0">
                <a:solidFill>
                  <a:schemeClr val="tx1"/>
                </a:solidFill>
              </a:rPr>
              <a:t>What makes a question essential?</a:t>
            </a:r>
          </a:p>
        </p:txBody>
      </p:sp>
      <p:sp>
        <p:nvSpPr>
          <p:cNvPr id="3" name="Slide Number Placeholder 2"/>
          <p:cNvSpPr>
            <a:spLocks noGrp="1"/>
          </p:cNvSpPr>
          <p:nvPr>
            <p:ph type="sldNum" sz="quarter" idx="12"/>
          </p:nvPr>
        </p:nvSpPr>
        <p:spPr/>
        <p:txBody>
          <a:bodyPr/>
          <a:lstStyle/>
          <a:p>
            <a:fld id="{D57F1E4F-1CFF-5643-939E-02111984F565}" type="slidenum">
              <a:rPr lang="en-US" smtClean="0"/>
              <a:pPr/>
              <a:t>20</a:t>
            </a:fld>
            <a:endParaRPr lang="en-US" dirty="0"/>
          </a:p>
        </p:txBody>
      </p:sp>
      <p:pic>
        <p:nvPicPr>
          <p:cNvPr id="14" name="Content Placeholder 13" descr="BIG IMAGE (PNG)"/>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3517638" y="1502261"/>
            <a:ext cx="2014538" cy="3757613"/>
          </a:xfrm>
        </p:spPr>
      </p:pic>
      <p:cxnSp>
        <p:nvCxnSpPr>
          <p:cNvPr id="8" name="Straight Arrow Connector 7"/>
          <p:cNvCxnSpPr>
            <a:endCxn id="18" idx="2"/>
          </p:cNvCxnSpPr>
          <p:nvPr/>
        </p:nvCxnSpPr>
        <p:spPr>
          <a:xfrm>
            <a:off x="5402015" y="3115611"/>
            <a:ext cx="169093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176449" y="3874774"/>
            <a:ext cx="2007306" cy="5143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2288963" y="2537800"/>
            <a:ext cx="1224800" cy="13020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2556162" y="4011932"/>
            <a:ext cx="1256887" cy="1437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7092953" y="2612932"/>
            <a:ext cx="1888574" cy="1005358"/>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Oval 18"/>
          <p:cNvSpPr/>
          <p:nvPr/>
        </p:nvSpPr>
        <p:spPr>
          <a:xfrm>
            <a:off x="7183755" y="3898992"/>
            <a:ext cx="1797772" cy="966317"/>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Oval 20"/>
          <p:cNvSpPr/>
          <p:nvPr/>
        </p:nvSpPr>
        <p:spPr>
          <a:xfrm>
            <a:off x="623585" y="3745735"/>
            <a:ext cx="1884236" cy="924215"/>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2" name="Oval 21"/>
          <p:cNvSpPr/>
          <p:nvPr/>
        </p:nvSpPr>
        <p:spPr>
          <a:xfrm>
            <a:off x="267213" y="1631908"/>
            <a:ext cx="2140533" cy="103610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TextBox 22"/>
          <p:cNvSpPr txBox="1"/>
          <p:nvPr/>
        </p:nvSpPr>
        <p:spPr>
          <a:xfrm>
            <a:off x="637384" y="1828767"/>
            <a:ext cx="1485008" cy="738664"/>
          </a:xfrm>
          <a:prstGeom prst="rect">
            <a:avLst/>
          </a:prstGeom>
          <a:noFill/>
        </p:spPr>
        <p:txBody>
          <a:bodyPr wrap="square" rtlCol="0">
            <a:spAutoFit/>
          </a:bodyPr>
          <a:lstStyle/>
          <a:p>
            <a:r>
              <a:rPr lang="en-US" sz="2100" b="1" dirty="0">
                <a:solidFill>
                  <a:schemeClr val="bg1"/>
                </a:solidFill>
              </a:rPr>
              <a:t>Critical Thinking</a:t>
            </a:r>
          </a:p>
        </p:txBody>
      </p:sp>
      <p:sp>
        <p:nvSpPr>
          <p:cNvPr id="24" name="TextBox 23"/>
          <p:cNvSpPr txBox="1"/>
          <p:nvPr/>
        </p:nvSpPr>
        <p:spPr>
          <a:xfrm>
            <a:off x="7163679" y="2882359"/>
            <a:ext cx="1747122" cy="415498"/>
          </a:xfrm>
          <a:prstGeom prst="rect">
            <a:avLst/>
          </a:prstGeom>
          <a:noFill/>
        </p:spPr>
        <p:txBody>
          <a:bodyPr wrap="square" rtlCol="0">
            <a:spAutoFit/>
          </a:bodyPr>
          <a:lstStyle/>
          <a:p>
            <a:r>
              <a:rPr lang="en-US" sz="2100" b="1" dirty="0">
                <a:solidFill>
                  <a:schemeClr val="bg1"/>
                </a:solidFill>
              </a:rPr>
              <a:t>Engagement</a:t>
            </a:r>
          </a:p>
        </p:txBody>
      </p:sp>
      <p:sp>
        <p:nvSpPr>
          <p:cNvPr id="25" name="TextBox 24"/>
          <p:cNvSpPr txBox="1"/>
          <p:nvPr/>
        </p:nvSpPr>
        <p:spPr>
          <a:xfrm>
            <a:off x="835067" y="4044554"/>
            <a:ext cx="1453896" cy="415498"/>
          </a:xfrm>
          <a:prstGeom prst="rect">
            <a:avLst/>
          </a:prstGeom>
          <a:noFill/>
        </p:spPr>
        <p:txBody>
          <a:bodyPr wrap="square" rtlCol="0">
            <a:spAutoFit/>
          </a:bodyPr>
          <a:lstStyle/>
          <a:p>
            <a:r>
              <a:rPr lang="en-US" sz="2100" b="1" dirty="0">
                <a:solidFill>
                  <a:schemeClr val="bg1"/>
                </a:solidFill>
              </a:rPr>
              <a:t>Creativity</a:t>
            </a:r>
          </a:p>
        </p:txBody>
      </p:sp>
      <p:sp>
        <p:nvSpPr>
          <p:cNvPr id="27" name="TextBox 26"/>
          <p:cNvSpPr txBox="1"/>
          <p:nvPr/>
        </p:nvSpPr>
        <p:spPr>
          <a:xfrm>
            <a:off x="7460283" y="4184504"/>
            <a:ext cx="1521244" cy="415498"/>
          </a:xfrm>
          <a:prstGeom prst="rect">
            <a:avLst/>
          </a:prstGeom>
          <a:noFill/>
        </p:spPr>
        <p:txBody>
          <a:bodyPr wrap="square" rtlCol="0">
            <a:spAutoFit/>
          </a:bodyPr>
          <a:lstStyle/>
          <a:p>
            <a:r>
              <a:rPr lang="en-US" sz="2100" b="1" dirty="0">
                <a:solidFill>
                  <a:schemeClr val="bg1"/>
                </a:solidFill>
              </a:rPr>
              <a:t>Relevance</a:t>
            </a:r>
          </a:p>
        </p:txBody>
      </p:sp>
      <p:sp>
        <p:nvSpPr>
          <p:cNvPr id="5" name="TextBox 4"/>
          <p:cNvSpPr txBox="1"/>
          <p:nvPr/>
        </p:nvSpPr>
        <p:spPr>
          <a:xfrm>
            <a:off x="324697" y="2846070"/>
            <a:ext cx="2826276" cy="707886"/>
          </a:xfrm>
          <a:prstGeom prst="rect">
            <a:avLst/>
          </a:prstGeom>
          <a:solidFill>
            <a:schemeClr val="accent1"/>
          </a:solidFill>
        </p:spPr>
        <p:txBody>
          <a:bodyPr wrap="square" rtlCol="0">
            <a:spAutoFit/>
          </a:bodyPr>
          <a:lstStyle/>
          <a:p>
            <a:pPr marL="285750" indent="-285750">
              <a:buFont typeface="Arial" charset="0"/>
              <a:buChar char="•"/>
            </a:pPr>
            <a:r>
              <a:rPr lang="en-US" sz="2000" dirty="0"/>
              <a:t>Open-ended</a:t>
            </a:r>
          </a:p>
          <a:p>
            <a:pPr marL="285750" indent="-285750">
              <a:buFont typeface="Arial" charset="0"/>
              <a:buChar char="•"/>
            </a:pPr>
            <a:r>
              <a:rPr lang="en-US" sz="2000" dirty="0"/>
              <a:t>No single right answer</a:t>
            </a:r>
          </a:p>
        </p:txBody>
      </p:sp>
      <p:sp>
        <p:nvSpPr>
          <p:cNvPr id="9" name="TextBox 8"/>
          <p:cNvSpPr txBox="1"/>
          <p:nvPr/>
        </p:nvSpPr>
        <p:spPr>
          <a:xfrm>
            <a:off x="835067" y="4842820"/>
            <a:ext cx="2193883" cy="1015663"/>
          </a:xfrm>
          <a:prstGeom prst="rect">
            <a:avLst/>
          </a:prstGeom>
          <a:solidFill>
            <a:schemeClr val="accent1"/>
          </a:solidFill>
        </p:spPr>
        <p:txBody>
          <a:bodyPr wrap="square" rtlCol="0">
            <a:spAutoFit/>
          </a:bodyPr>
          <a:lstStyle/>
          <a:p>
            <a:pPr marL="285750" indent="-285750">
              <a:buFont typeface="Arial" charset="0"/>
              <a:buChar char="•"/>
            </a:pPr>
            <a:r>
              <a:rPr lang="en-US" sz="2000" dirty="0"/>
              <a:t>Provocative</a:t>
            </a:r>
          </a:p>
          <a:p>
            <a:pPr marL="285750" indent="-285750">
              <a:buFont typeface="Arial" charset="0"/>
              <a:buChar char="•"/>
            </a:pPr>
            <a:r>
              <a:rPr lang="en-US" sz="2000" dirty="0"/>
              <a:t>Fun</a:t>
            </a:r>
          </a:p>
          <a:p>
            <a:pPr marL="285750" indent="-285750">
              <a:buFont typeface="Arial" charset="0"/>
              <a:buChar char="•"/>
            </a:pPr>
            <a:r>
              <a:rPr lang="en-US" sz="2000" dirty="0"/>
              <a:t>Can be revisited</a:t>
            </a:r>
          </a:p>
        </p:txBody>
      </p:sp>
      <p:sp>
        <p:nvSpPr>
          <p:cNvPr id="11" name="TextBox 10"/>
          <p:cNvSpPr txBox="1"/>
          <p:nvPr/>
        </p:nvSpPr>
        <p:spPr>
          <a:xfrm>
            <a:off x="5667736" y="1291388"/>
            <a:ext cx="3032037" cy="1323439"/>
          </a:xfrm>
          <a:prstGeom prst="rect">
            <a:avLst/>
          </a:prstGeom>
          <a:solidFill>
            <a:schemeClr val="accent1"/>
          </a:solidFill>
        </p:spPr>
        <p:txBody>
          <a:bodyPr wrap="square" rtlCol="0">
            <a:spAutoFit/>
          </a:bodyPr>
          <a:lstStyle/>
          <a:p>
            <a:pPr marL="342900" indent="-342900">
              <a:buFont typeface="Arial" charset="0"/>
              <a:buChar char="•"/>
            </a:pPr>
            <a:r>
              <a:rPr lang="en-US" sz="2000" dirty="0"/>
              <a:t>For all students</a:t>
            </a:r>
          </a:p>
          <a:p>
            <a:pPr marL="342900" indent="-342900">
              <a:buFont typeface="Arial" charset="0"/>
              <a:buChar char="•"/>
            </a:pPr>
            <a:r>
              <a:rPr lang="en-US" sz="2000" dirty="0"/>
              <a:t>Personalization</a:t>
            </a:r>
          </a:p>
          <a:p>
            <a:pPr marL="342900" indent="-342900">
              <a:buFont typeface="Arial" charset="0"/>
              <a:buChar char="•"/>
            </a:pPr>
            <a:r>
              <a:rPr lang="en-US" sz="2000" dirty="0"/>
              <a:t>Differentiation </a:t>
            </a:r>
          </a:p>
          <a:p>
            <a:pPr marL="342900" indent="-342900">
              <a:buFont typeface="Arial" charset="0"/>
              <a:buChar char="•"/>
            </a:pPr>
            <a:r>
              <a:rPr lang="en-US" sz="2000" dirty="0"/>
              <a:t>Target language</a:t>
            </a:r>
          </a:p>
        </p:txBody>
      </p:sp>
      <p:sp>
        <p:nvSpPr>
          <p:cNvPr id="13" name="TextBox 12"/>
          <p:cNvSpPr txBox="1"/>
          <p:nvPr/>
        </p:nvSpPr>
        <p:spPr>
          <a:xfrm>
            <a:off x="5176449" y="5039291"/>
            <a:ext cx="3347003" cy="1323439"/>
          </a:xfrm>
          <a:prstGeom prst="rect">
            <a:avLst/>
          </a:prstGeom>
          <a:solidFill>
            <a:schemeClr val="accent1"/>
          </a:solidFill>
        </p:spPr>
        <p:txBody>
          <a:bodyPr wrap="square" rtlCol="0">
            <a:spAutoFit/>
          </a:bodyPr>
          <a:lstStyle/>
          <a:p>
            <a:pPr marL="285750" indent="-285750">
              <a:buFont typeface="Arial" charset="0"/>
              <a:buChar char="•"/>
            </a:pPr>
            <a:r>
              <a:rPr lang="en-US" sz="2000" dirty="0"/>
              <a:t>Expand students’ understanding of themselves in relation to their community and world</a:t>
            </a:r>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3253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7" grpId="0"/>
      <p:bldP spid="5" grpId="0" animBg="1"/>
      <p:bldP spid="9" grpId="0" animBg="1"/>
      <p:bldP spid="11"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500" y="491188"/>
            <a:ext cx="7928999" cy="970450"/>
          </a:xfrm>
        </p:spPr>
        <p:txBody>
          <a:bodyPr>
            <a:normAutofit fontScale="90000"/>
          </a:bodyPr>
          <a:lstStyle/>
          <a:p>
            <a:pPr lvl="0" algn="ctr"/>
            <a:r>
              <a:rPr lang="en-US" dirty="0"/>
              <a:t>World-Readiness Standards for Learning Languages</a:t>
            </a:r>
            <a:br>
              <a:rPr lang="en-US" dirty="0"/>
            </a:br>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24" name="Content Placeholder 6" descr="Screen Shot 2015-03-21 at 10.33.10 AM.png"/>
          <p:cNvPicPr>
            <a:picLocks noChangeAspect="1"/>
          </p:cNvPicPr>
          <p:nvPr/>
        </p:nvPicPr>
        <p:blipFill>
          <a:blip r:embed="rId2"/>
          <a:stretch>
            <a:fillRect/>
          </a:stretch>
        </p:blipFill>
        <p:spPr>
          <a:xfrm>
            <a:off x="2084284" y="1756878"/>
            <a:ext cx="5069813" cy="4764024"/>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21</a:t>
            </a:fld>
            <a:endParaRPr lang="en-US"/>
          </a:p>
        </p:txBody>
      </p:sp>
    </p:spTree>
    <p:extLst>
      <p:ext uri="{BB962C8B-B14F-4D97-AF65-F5344CB8AC3E}">
        <p14:creationId xmlns:p14="http://schemas.microsoft.com/office/powerpoint/2010/main" val="139700063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268" y="-104061"/>
            <a:ext cx="8255858" cy="1344700"/>
          </a:xfrm>
        </p:spPr>
        <p:txBody>
          <a:bodyPr>
            <a:normAutofit/>
          </a:bodyPr>
          <a:lstStyle/>
          <a:p>
            <a:pPr algn="ctr"/>
            <a:r>
              <a:rPr lang="en-US" sz="4000"/>
              <a:t>Theme </a:t>
            </a:r>
            <a:r>
              <a:rPr lang="en-US" sz="4000">
                <a:solidFill>
                  <a:schemeClr val="accent2"/>
                </a:solidFill>
              </a:rPr>
              <a:t>+</a:t>
            </a:r>
            <a:r>
              <a:rPr lang="en-US" sz="4000"/>
              <a:t> Topic </a:t>
            </a:r>
            <a:r>
              <a:rPr lang="en-US" sz="4000">
                <a:solidFill>
                  <a:schemeClr val="accent2"/>
                </a:solidFill>
              </a:rPr>
              <a:t>+</a:t>
            </a:r>
            <a:r>
              <a:rPr lang="en-US" sz="4000"/>
              <a:t> Essential Question</a:t>
            </a:r>
          </a:p>
        </p:txBody>
      </p:sp>
      <p:graphicFrame>
        <p:nvGraphicFramePr>
          <p:cNvPr id="5" name="Content Placeholder 4"/>
          <p:cNvGraphicFramePr>
            <a:graphicFrameLocks noGrp="1"/>
          </p:cNvGraphicFramePr>
          <p:nvPr>
            <p:ph idx="1"/>
            <p:extLst/>
          </p:nvPr>
        </p:nvGraphicFramePr>
        <p:xfrm>
          <a:off x="485497" y="1262050"/>
          <a:ext cx="8153400" cy="2225040"/>
        </p:xfrm>
        <a:graphic>
          <a:graphicData uri="http://schemas.openxmlformats.org/drawingml/2006/table">
            <a:tbl>
              <a:tblPr firstRow="1" bandRow="1">
                <a:tableStyleId>{5C22544A-7EE6-4342-B048-85BDC9FD1C3A}</a:tableStyleId>
              </a:tblPr>
              <a:tblGrid>
                <a:gridCol w="2717800"/>
                <a:gridCol w="2717800"/>
                <a:gridCol w="2717800"/>
              </a:tblGrid>
              <a:tr h="370840">
                <a:tc>
                  <a:txBody>
                    <a:bodyPr/>
                    <a:lstStyle/>
                    <a:p>
                      <a:pPr algn="ctr"/>
                      <a:r>
                        <a:rPr lang="en-US" sz="2000"/>
                        <a:t>Theme</a:t>
                      </a:r>
                    </a:p>
                  </a:txBody>
                  <a:tcPr/>
                </a:tc>
                <a:tc>
                  <a:txBody>
                    <a:bodyPr/>
                    <a:lstStyle/>
                    <a:p>
                      <a:pPr algn="ctr"/>
                      <a:r>
                        <a:rPr lang="en-US" sz="2000"/>
                        <a:t>Topic</a:t>
                      </a:r>
                    </a:p>
                  </a:txBody>
                  <a:tcPr/>
                </a:tc>
                <a:tc>
                  <a:txBody>
                    <a:bodyPr/>
                    <a:lstStyle/>
                    <a:p>
                      <a:pPr algn="ctr"/>
                      <a:r>
                        <a:rPr lang="en-US" sz="2000"/>
                        <a:t>Essential</a:t>
                      </a:r>
                      <a:r>
                        <a:rPr lang="en-US" sz="2000" baseline="0"/>
                        <a:t> Question</a:t>
                      </a:r>
                      <a:endParaRPr lang="en-US" sz="2000"/>
                    </a:p>
                  </a:txBody>
                  <a:tcPr/>
                </a:tc>
              </a:tr>
              <a:tr h="370840">
                <a:tc>
                  <a:txBody>
                    <a:bodyPr/>
                    <a:lstStyle/>
                    <a:p>
                      <a:endParaRPr lang="en-US"/>
                    </a:p>
                  </a:txBody>
                  <a:tcPr/>
                </a:tc>
                <a:tc>
                  <a:txBody>
                    <a:bodyPr/>
                    <a:lstStyle/>
                    <a:p>
                      <a:pPr algn="ctr"/>
                      <a:r>
                        <a:rPr lang="en-US" sz="2400"/>
                        <a:t>Friends</a:t>
                      </a:r>
                    </a:p>
                  </a:txBody>
                  <a:tcPr/>
                </a:tc>
                <a:tc>
                  <a:txBody>
                    <a:bodyPr/>
                    <a:lstStyle/>
                    <a:p>
                      <a:endParaRPr lang="en-US"/>
                    </a:p>
                  </a:txBody>
                  <a:tcPr/>
                </a:tc>
              </a:tr>
              <a:tr h="370840">
                <a:tc>
                  <a:txBody>
                    <a:bodyPr/>
                    <a:lstStyle/>
                    <a:p>
                      <a:endParaRPr lang="en-US"/>
                    </a:p>
                  </a:txBody>
                  <a:tcPr/>
                </a:tc>
                <a:tc>
                  <a:txBody>
                    <a:bodyPr/>
                    <a:lstStyle/>
                    <a:p>
                      <a:pPr algn="ctr"/>
                      <a:r>
                        <a:rPr lang="en-US" sz="2400"/>
                        <a:t>School</a:t>
                      </a:r>
                    </a:p>
                  </a:txBody>
                  <a:tcPr/>
                </a:tc>
                <a:tc>
                  <a:txBody>
                    <a:bodyPr/>
                    <a:lstStyle/>
                    <a:p>
                      <a:endParaRPr lang="en-US"/>
                    </a:p>
                  </a:txBody>
                  <a:tcPr/>
                </a:tc>
              </a:tr>
              <a:tr h="370840">
                <a:tc>
                  <a:txBody>
                    <a:bodyPr/>
                    <a:lstStyle/>
                    <a:p>
                      <a:endParaRPr lang="en-US"/>
                    </a:p>
                  </a:txBody>
                  <a:tcPr/>
                </a:tc>
                <a:tc>
                  <a:txBody>
                    <a:bodyPr/>
                    <a:lstStyle/>
                    <a:p>
                      <a:pPr algn="ctr"/>
                      <a:r>
                        <a:rPr lang="en-US" sz="2400"/>
                        <a:t>Animals</a:t>
                      </a:r>
                    </a:p>
                  </a:txBody>
                  <a:tcPr/>
                </a:tc>
                <a:tc>
                  <a:txBody>
                    <a:bodyPr/>
                    <a:lstStyle/>
                    <a:p>
                      <a:endParaRPr lang="en-US"/>
                    </a:p>
                  </a:txBody>
                  <a:tcPr/>
                </a:tc>
              </a:tr>
              <a:tr h="370840">
                <a:tc>
                  <a:txBody>
                    <a:bodyPr/>
                    <a:lstStyle/>
                    <a:p>
                      <a:endParaRPr lang="en-US"/>
                    </a:p>
                  </a:txBody>
                  <a:tcPr/>
                </a:tc>
                <a:tc>
                  <a:txBody>
                    <a:bodyPr/>
                    <a:lstStyle/>
                    <a:p>
                      <a:pPr algn="ctr"/>
                      <a:r>
                        <a:rPr lang="en-US" sz="2400"/>
                        <a:t>Food</a:t>
                      </a:r>
                    </a:p>
                  </a:txBody>
                  <a:tcPr/>
                </a:tc>
                <a:tc>
                  <a:txBody>
                    <a:bodyPr/>
                    <a:lstStyle/>
                    <a:p>
                      <a:endParaRPr lang="en-US"/>
                    </a:p>
                  </a:txBody>
                  <a:tcPr/>
                </a:tc>
              </a:tr>
            </a:tbl>
          </a:graphicData>
        </a:graphic>
      </p:graphicFrame>
      <p:sp>
        <p:nvSpPr>
          <p:cNvPr id="3" name="Footer Placeholder 2"/>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6315">
            <a:off x="5995266" y="1090038"/>
            <a:ext cx="2711485" cy="2651760"/>
          </a:xfrm>
          <a:prstGeom prst="rect">
            <a:avLst/>
          </a:prstGeom>
        </p:spPr>
      </p:pic>
      <p:sp>
        <p:nvSpPr>
          <p:cNvPr id="8" name="TextBox 7"/>
          <p:cNvSpPr txBox="1"/>
          <p:nvPr/>
        </p:nvSpPr>
        <p:spPr>
          <a:xfrm rot="21238275">
            <a:off x="429115" y="943411"/>
            <a:ext cx="2511887"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b="1"/>
              <a:t>Global Themes</a:t>
            </a:r>
            <a:endParaRPr lang="en-US"/>
          </a:p>
          <a:p>
            <a:pPr marL="285750" indent="-285750">
              <a:buFont typeface="Arial" charset="0"/>
              <a:buChar char="•"/>
            </a:pPr>
            <a:r>
              <a:rPr lang="en-US"/>
              <a:t>Belonging and Identity</a:t>
            </a:r>
          </a:p>
          <a:p>
            <a:pPr marL="285750" indent="-285750">
              <a:buFont typeface="Arial" charset="0"/>
              <a:buChar char="•"/>
            </a:pPr>
            <a:r>
              <a:rPr lang="en-US"/>
              <a:t>Creativity</a:t>
            </a:r>
          </a:p>
          <a:p>
            <a:pPr marL="285750" indent="-285750">
              <a:buFont typeface="Arial" charset="0"/>
              <a:buChar char="•"/>
            </a:pPr>
            <a:r>
              <a:rPr lang="en-US"/>
              <a:t>Challenges</a:t>
            </a:r>
          </a:p>
          <a:p>
            <a:pPr marL="285750" indent="-285750">
              <a:buFont typeface="Arial" charset="0"/>
              <a:buChar char="•"/>
            </a:pPr>
            <a:r>
              <a:rPr lang="en-US"/>
              <a:t>Discovery</a:t>
            </a:r>
          </a:p>
          <a:p>
            <a:pPr marL="285750" indent="-285750">
              <a:buFont typeface="Arial" charset="0"/>
              <a:buChar char="•"/>
            </a:pPr>
            <a:r>
              <a:rPr lang="en-US"/>
              <a:t>Exploring Time and Place</a:t>
            </a:r>
          </a:p>
          <a:p>
            <a:pPr marL="285750" indent="-285750">
              <a:buFont typeface="Arial" charset="0"/>
              <a:buChar char="•"/>
            </a:pPr>
            <a:r>
              <a:rPr lang="en-US"/>
              <a:t>Well-being</a:t>
            </a:r>
          </a:p>
          <a:p>
            <a:endParaRPr lang="en-US"/>
          </a:p>
        </p:txBody>
      </p:sp>
      <p:sp>
        <p:nvSpPr>
          <p:cNvPr id="6" name="Slide Number Placeholder 5"/>
          <p:cNvSpPr>
            <a:spLocks noGrp="1"/>
          </p:cNvSpPr>
          <p:nvPr>
            <p:ph type="sldNum" sz="quarter" idx="12"/>
          </p:nvPr>
        </p:nvSpPr>
        <p:spPr/>
        <p:txBody>
          <a:bodyPr/>
          <a:lstStyle/>
          <a:p>
            <a:fld id="{74C2F60E-34D8-DD42-93FD-7BD7AE432328}" type="slidenum">
              <a:rPr lang="en-US"/>
              <a:pPr/>
              <a:t>22</a:t>
            </a:fld>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01981"/>
            <a:ext cx="9144000" cy="2254370"/>
          </a:xfrm>
          <a:prstGeom prst="rect">
            <a:avLst/>
          </a:prstGeom>
        </p:spPr>
      </p:pic>
    </p:spTree>
    <p:extLst>
      <p:ext uri="{BB962C8B-B14F-4D97-AF65-F5344CB8AC3E}">
        <p14:creationId xmlns:p14="http://schemas.microsoft.com/office/powerpoint/2010/main" val="194299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764" y="228600"/>
            <a:ext cx="8153400" cy="990600"/>
          </a:xfrm>
        </p:spPr>
        <p:txBody>
          <a:bodyPr/>
          <a:lstStyle/>
          <a:p>
            <a:r>
              <a:rPr lang="en-US" dirty="0" smtClean="0"/>
              <a:t>Cultures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11" name="TextBox 10"/>
          <p:cNvSpPr txBox="1"/>
          <p:nvPr/>
        </p:nvSpPr>
        <p:spPr>
          <a:xfrm>
            <a:off x="557764" y="1347566"/>
            <a:ext cx="4014236" cy="2739211"/>
          </a:xfrm>
          <a:prstGeom prst="rect">
            <a:avLst/>
          </a:prstGeom>
          <a:noFill/>
        </p:spPr>
        <p:txBody>
          <a:bodyPr wrap="square" rtlCol="0">
            <a:spAutoFit/>
          </a:bodyPr>
          <a:lstStyle/>
          <a:p>
            <a:r>
              <a:rPr lang="en-US" sz="2400" b="1" dirty="0" smtClean="0">
                <a:solidFill>
                  <a:schemeClr val="accent6"/>
                </a:solidFill>
              </a:rPr>
              <a:t>Relating Cultural </a:t>
            </a:r>
          </a:p>
          <a:p>
            <a:r>
              <a:rPr lang="en-US" sz="2400" b="1" dirty="0" smtClean="0">
                <a:solidFill>
                  <a:schemeClr val="accent6"/>
                </a:solidFill>
              </a:rPr>
              <a:t>Practices to Perspectives</a:t>
            </a:r>
          </a:p>
          <a:p>
            <a:r>
              <a:rPr lang="en-US" sz="2000" dirty="0"/>
              <a:t>Learners use the language to investigate, explain, and reflect on the relationship between the practices and perspectives of the cultures studied.</a:t>
            </a:r>
          </a:p>
          <a:p>
            <a:r>
              <a:rPr lang="en-US" sz="2400" b="1" dirty="0" smtClean="0">
                <a:solidFill>
                  <a:srgbClr val="C0504D"/>
                </a:solidFill>
              </a:rPr>
              <a:t> </a:t>
            </a:r>
          </a:p>
        </p:txBody>
      </p:sp>
      <p:sp>
        <p:nvSpPr>
          <p:cNvPr id="4" name="Slide Number Placeholder 3"/>
          <p:cNvSpPr>
            <a:spLocks noGrp="1"/>
          </p:cNvSpPr>
          <p:nvPr>
            <p:ph type="sldNum" sz="quarter" idx="12"/>
          </p:nvPr>
        </p:nvSpPr>
        <p:spPr/>
        <p:txBody>
          <a:bodyPr/>
          <a:lstStyle/>
          <a:p>
            <a:fld id="{74C2F60E-34D8-DD42-93FD-7BD7AE432328}" type="slidenum">
              <a:rPr lang="en-US"/>
              <a:pPr/>
              <a:t>23</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4464" y="1021839"/>
            <a:ext cx="4297638" cy="2492630"/>
          </a:xfrm>
          <a:prstGeom prst="rect">
            <a:avLst/>
          </a:prstGeom>
        </p:spPr>
      </p:pic>
      <p:grpSp>
        <p:nvGrpSpPr>
          <p:cNvPr id="13" name="Group 12"/>
          <p:cNvGrpSpPr/>
          <p:nvPr/>
        </p:nvGrpSpPr>
        <p:grpSpPr>
          <a:xfrm>
            <a:off x="1434364" y="4011003"/>
            <a:ext cx="7409365" cy="2470037"/>
            <a:chOff x="1434364" y="4011003"/>
            <a:chExt cx="7409365" cy="2470037"/>
          </a:xfrm>
        </p:grpSpPr>
        <p:sp>
          <p:nvSpPr>
            <p:cNvPr id="7" name="TextBox 6"/>
            <p:cNvSpPr txBox="1"/>
            <p:nvPr/>
          </p:nvSpPr>
          <p:spPr>
            <a:xfrm>
              <a:off x="4829493" y="4061082"/>
              <a:ext cx="4014236" cy="2369880"/>
            </a:xfrm>
            <a:prstGeom prst="rect">
              <a:avLst/>
            </a:prstGeom>
            <a:noFill/>
          </p:spPr>
          <p:txBody>
            <a:bodyPr wrap="square" rtlCol="0">
              <a:spAutoFit/>
            </a:bodyPr>
            <a:lstStyle/>
            <a:p>
              <a:r>
                <a:rPr lang="en-US" sz="2400" b="1" dirty="0" smtClean="0">
                  <a:solidFill>
                    <a:schemeClr val="accent6"/>
                  </a:solidFill>
                </a:rPr>
                <a:t>Relating Cultural </a:t>
              </a:r>
            </a:p>
            <a:p>
              <a:r>
                <a:rPr lang="en-US" sz="2400" b="1" dirty="0" smtClean="0">
                  <a:solidFill>
                    <a:schemeClr val="accent6"/>
                  </a:solidFill>
                </a:rPr>
                <a:t>Products to Perspectives</a:t>
              </a:r>
            </a:p>
            <a:p>
              <a:r>
                <a:rPr lang="en-US" sz="2000" dirty="0"/>
                <a:t>Learners use the language to investigate, explain, and reflect on the relationship between the products and perspectives of the cultures studied.</a:t>
              </a:r>
              <a:endParaRPr lang="en-US" sz="240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4364" y="4011003"/>
              <a:ext cx="1826275" cy="2470037"/>
            </a:xfrm>
            <a:prstGeom prst="rect">
              <a:avLst/>
            </a:prstGeom>
          </p:spPr>
        </p:pic>
      </p:grpSp>
    </p:spTree>
    <p:extLst>
      <p:ext uri="{BB962C8B-B14F-4D97-AF65-F5344CB8AC3E}">
        <p14:creationId xmlns:p14="http://schemas.microsoft.com/office/powerpoint/2010/main" val="1291603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Connections</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612648" y="1684294"/>
            <a:ext cx="3464052" cy="2308324"/>
          </a:xfrm>
          <a:prstGeom prst="rect">
            <a:avLst/>
          </a:prstGeom>
          <a:noFill/>
        </p:spPr>
        <p:txBody>
          <a:bodyPr wrap="square" rtlCol="0">
            <a:spAutoFit/>
          </a:bodyPr>
          <a:lstStyle/>
          <a:p>
            <a:r>
              <a:rPr lang="en-US" sz="2000" b="1" dirty="0">
                <a:solidFill>
                  <a:schemeClr val="accent6"/>
                </a:solidFill>
              </a:rPr>
              <a:t>Making Connections </a:t>
            </a:r>
            <a:endParaRPr lang="en-US" sz="2000">
              <a:solidFill>
                <a:schemeClr val="accent6"/>
              </a:solidFill>
            </a:endParaRPr>
          </a:p>
          <a:p>
            <a:r>
              <a:rPr lang="en-US" sz="2000" dirty="0" smtClean="0"/>
              <a:t>Learners build, reinforce, and expand their knowledge of other disciplines while using the language to think critically and creatively to solve problems.</a:t>
            </a:r>
            <a:endParaRPr lang="en-US" sz="2000" dirty="0"/>
          </a:p>
        </p:txBody>
      </p:sp>
      <p:sp>
        <p:nvSpPr>
          <p:cNvPr id="10" name="TextBox 9"/>
          <p:cNvSpPr txBox="1"/>
          <p:nvPr/>
        </p:nvSpPr>
        <p:spPr>
          <a:xfrm>
            <a:off x="4069335" y="4551405"/>
            <a:ext cx="4696713" cy="1676400"/>
          </a:xfrm>
          <a:prstGeom prst="rect">
            <a:avLst/>
          </a:prstGeom>
          <a:noFill/>
        </p:spPr>
        <p:txBody>
          <a:bodyPr wrap="square" rtlCol="0">
            <a:spAutoFit/>
          </a:bodyPr>
          <a:lstStyle/>
          <a:p>
            <a:r>
              <a:rPr lang="en-US" sz="2000" b="1" dirty="0">
                <a:solidFill>
                  <a:schemeClr val="accent6"/>
                </a:solidFill>
              </a:rPr>
              <a:t>Acquiring Information and Diverse Perspectives</a:t>
            </a:r>
            <a:endParaRPr lang="en-US" sz="2000">
              <a:solidFill>
                <a:schemeClr val="accent6"/>
              </a:solidFill>
            </a:endParaRPr>
          </a:p>
          <a:p>
            <a:r>
              <a:rPr lang="en-US" sz="2000" dirty="0" smtClean="0"/>
              <a:t>Learners acquire information and access diverse perspectives that are available through the language and its culture.</a:t>
            </a:r>
            <a:endParaRPr lang="en-US" sz="2000" dirty="0"/>
          </a:p>
        </p:txBody>
      </p:sp>
      <p:sp>
        <p:nvSpPr>
          <p:cNvPr id="6" name="Slide Number Placeholder 5"/>
          <p:cNvSpPr>
            <a:spLocks noGrp="1"/>
          </p:cNvSpPr>
          <p:nvPr>
            <p:ph type="sldNum" sz="quarter" idx="12"/>
          </p:nvPr>
        </p:nvSpPr>
        <p:spPr/>
        <p:txBody>
          <a:bodyPr/>
          <a:lstStyle/>
          <a:p>
            <a:fld id="{74C2F60E-34D8-DD42-93FD-7BD7AE432328}" type="slidenum">
              <a:rPr lang="en-US"/>
              <a:pPr/>
              <a:t>24</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6146" y="1519881"/>
            <a:ext cx="3171670" cy="233541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648" y="4361934"/>
            <a:ext cx="2989300" cy="1989243"/>
          </a:xfrm>
          <a:prstGeom prst="rect">
            <a:avLst/>
          </a:prstGeom>
        </p:spPr>
      </p:pic>
    </p:spTree>
    <p:extLst>
      <p:ext uri="{BB962C8B-B14F-4D97-AF65-F5344CB8AC3E}">
        <p14:creationId xmlns:p14="http://schemas.microsoft.com/office/powerpoint/2010/main" val="12184971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72" y="228600"/>
            <a:ext cx="8153400" cy="990600"/>
          </a:xfrm>
        </p:spPr>
        <p:txBody>
          <a:bodyPr/>
          <a:lstStyle/>
          <a:p>
            <a:r>
              <a:rPr lang="en-US" dirty="0" smtClean="0"/>
              <a:t>Comparisons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5" name="TextBox 4"/>
          <p:cNvSpPr txBox="1"/>
          <p:nvPr/>
        </p:nvSpPr>
        <p:spPr>
          <a:xfrm>
            <a:off x="364568" y="1824533"/>
            <a:ext cx="4691946" cy="2000548"/>
          </a:xfrm>
          <a:prstGeom prst="rect">
            <a:avLst/>
          </a:prstGeom>
          <a:noFill/>
        </p:spPr>
        <p:txBody>
          <a:bodyPr wrap="square" rtlCol="0">
            <a:spAutoFit/>
          </a:bodyPr>
          <a:lstStyle/>
          <a:p>
            <a:r>
              <a:rPr lang="en-US" sz="2000" b="1" dirty="0">
                <a:solidFill>
                  <a:schemeClr val="accent6"/>
                </a:solidFill>
              </a:rPr>
              <a:t>Language Comparisons </a:t>
            </a:r>
            <a:endParaRPr lang="en-US" sz="2000">
              <a:solidFill>
                <a:schemeClr val="accent6"/>
              </a:solidFill>
            </a:endParaRPr>
          </a:p>
          <a:p>
            <a:r>
              <a:rPr lang="en-US" sz="2000" dirty="0" smtClean="0"/>
              <a:t>Learners use the language of study to investigate, explain, and reflect on the nature of language through comparisons of the language studied and their own.</a:t>
            </a:r>
          </a:p>
          <a:p>
            <a:endParaRPr lang="en-US" sz="2000" dirty="0"/>
          </a:p>
        </p:txBody>
      </p:sp>
      <p:sp>
        <p:nvSpPr>
          <p:cNvPr id="13" name="TextBox 12"/>
          <p:cNvSpPr txBox="1"/>
          <p:nvPr/>
        </p:nvSpPr>
        <p:spPr>
          <a:xfrm>
            <a:off x="4851669" y="4443215"/>
            <a:ext cx="3818403" cy="2000548"/>
          </a:xfrm>
          <a:prstGeom prst="rect">
            <a:avLst/>
          </a:prstGeom>
          <a:noFill/>
        </p:spPr>
        <p:txBody>
          <a:bodyPr wrap="square" rtlCol="0">
            <a:spAutoFit/>
          </a:bodyPr>
          <a:lstStyle/>
          <a:p>
            <a:r>
              <a:rPr lang="en-US" sz="2000" b="1" dirty="0">
                <a:solidFill>
                  <a:schemeClr val="accent6"/>
                </a:solidFill>
              </a:rPr>
              <a:t>Cultural Comparisons </a:t>
            </a:r>
            <a:endParaRPr lang="en-US" sz="2000">
              <a:solidFill>
                <a:schemeClr val="accent6"/>
              </a:solidFill>
            </a:endParaRPr>
          </a:p>
          <a:p>
            <a:r>
              <a:rPr lang="en-US" sz="2000" dirty="0" smtClean="0"/>
              <a:t>Learners use the language of study to investigate, explain, and reflect on the concept of culture through comparisons of the cultures studied and their own.</a:t>
            </a:r>
          </a:p>
        </p:txBody>
      </p:sp>
      <p:sp>
        <p:nvSpPr>
          <p:cNvPr id="7" name="Slide Number Placeholder 6"/>
          <p:cNvSpPr>
            <a:spLocks noGrp="1"/>
          </p:cNvSpPr>
          <p:nvPr>
            <p:ph type="sldNum" sz="quarter" idx="12"/>
          </p:nvPr>
        </p:nvSpPr>
        <p:spPr/>
        <p:txBody>
          <a:bodyPr/>
          <a:lstStyle/>
          <a:p>
            <a:fld id="{74C2F60E-34D8-DD42-93FD-7BD7AE432328}" type="slidenum">
              <a:rPr lang="en-US"/>
              <a:pPr/>
              <a:t>25</a:t>
            </a:fld>
            <a:endParaRPr lang="en-US"/>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028" y="3815076"/>
            <a:ext cx="2739122" cy="1628413"/>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1764" y="1546819"/>
            <a:ext cx="3966977" cy="1939827"/>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0893" y="5103127"/>
            <a:ext cx="2832513" cy="1586207"/>
          </a:xfrm>
          <a:prstGeom prst="rect">
            <a:avLst/>
          </a:prstGeom>
        </p:spPr>
      </p:pic>
    </p:spTree>
    <p:extLst>
      <p:ext uri="{BB962C8B-B14F-4D97-AF65-F5344CB8AC3E}">
        <p14:creationId xmlns:p14="http://schemas.microsoft.com/office/powerpoint/2010/main" val="8774918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5" name="TextBox 4"/>
          <p:cNvSpPr txBox="1"/>
          <p:nvPr/>
        </p:nvSpPr>
        <p:spPr>
          <a:xfrm>
            <a:off x="609600" y="1678784"/>
            <a:ext cx="3953499" cy="1938992"/>
          </a:xfrm>
          <a:prstGeom prst="rect">
            <a:avLst/>
          </a:prstGeom>
          <a:noFill/>
        </p:spPr>
        <p:txBody>
          <a:bodyPr wrap="square" rtlCol="0">
            <a:spAutoFit/>
          </a:bodyPr>
          <a:lstStyle/>
          <a:p>
            <a:r>
              <a:rPr lang="en-US" sz="2000" b="1" dirty="0">
                <a:solidFill>
                  <a:schemeClr val="accent6"/>
                </a:solidFill>
              </a:rPr>
              <a:t>School and Global Communities </a:t>
            </a:r>
            <a:endParaRPr lang="en-US" sz="2000">
              <a:solidFill>
                <a:schemeClr val="accent6"/>
              </a:solidFill>
            </a:endParaRPr>
          </a:p>
          <a:p>
            <a:r>
              <a:rPr lang="en-US" sz="2000" dirty="0" smtClean="0"/>
              <a:t>Learners use the language both within and beyond the classroom to interact and collaborate in their community and the globalized world.</a:t>
            </a:r>
            <a:endParaRPr lang="en-US" sz="2000" dirty="0">
              <a:solidFill>
                <a:srgbClr val="00C6BB"/>
              </a:solidFill>
            </a:endParaRPr>
          </a:p>
        </p:txBody>
      </p:sp>
      <p:sp>
        <p:nvSpPr>
          <p:cNvPr id="9" name="TextBox 8"/>
          <p:cNvSpPr txBox="1"/>
          <p:nvPr/>
        </p:nvSpPr>
        <p:spPr>
          <a:xfrm>
            <a:off x="4695569" y="4275438"/>
            <a:ext cx="3572814" cy="1631216"/>
          </a:xfrm>
          <a:prstGeom prst="rect">
            <a:avLst/>
          </a:prstGeom>
          <a:noFill/>
        </p:spPr>
        <p:txBody>
          <a:bodyPr wrap="square" rtlCol="0">
            <a:spAutoFit/>
          </a:bodyPr>
          <a:lstStyle/>
          <a:p>
            <a:r>
              <a:rPr lang="en-US" sz="2000" b="1" dirty="0">
                <a:solidFill>
                  <a:schemeClr val="accent6"/>
                </a:solidFill>
              </a:rPr>
              <a:t>Lifelong Learning </a:t>
            </a:r>
            <a:endParaRPr lang="en-US" sz="2000">
              <a:solidFill>
                <a:schemeClr val="accent6"/>
              </a:solidFill>
            </a:endParaRPr>
          </a:p>
          <a:p>
            <a:r>
              <a:rPr lang="en-US" sz="2000" dirty="0" smtClean="0"/>
              <a:t>Learners set goals and reflect on their progress in using languages for enjoyment, enrichment, and advancement.</a:t>
            </a:r>
            <a:endParaRPr lang="en-US" sz="2000" dirty="0"/>
          </a:p>
        </p:txBody>
      </p:sp>
      <p:pic>
        <p:nvPicPr>
          <p:cNvPr id="10" name="Picture 9" descr="Unknown.jpeg"/>
          <p:cNvPicPr>
            <a:picLocks noChangeAspect="1"/>
          </p:cNvPicPr>
          <p:nvPr/>
        </p:nvPicPr>
        <p:blipFill>
          <a:blip r:embed="rId2"/>
          <a:stretch>
            <a:fillRect/>
          </a:stretch>
        </p:blipFill>
        <p:spPr>
          <a:xfrm>
            <a:off x="1632058" y="3964166"/>
            <a:ext cx="2050295" cy="2560320"/>
          </a:xfrm>
          <a:prstGeom prst="rect">
            <a:avLst/>
          </a:prstGeom>
        </p:spPr>
      </p:pic>
      <p:sp>
        <p:nvSpPr>
          <p:cNvPr id="7" name="Slide Number Placeholder 6"/>
          <p:cNvSpPr>
            <a:spLocks noGrp="1"/>
          </p:cNvSpPr>
          <p:nvPr>
            <p:ph type="sldNum" sz="quarter" idx="12"/>
          </p:nvPr>
        </p:nvSpPr>
        <p:spPr/>
        <p:txBody>
          <a:bodyPr/>
          <a:lstStyle/>
          <a:p>
            <a:fld id="{74C2F60E-34D8-DD42-93FD-7BD7AE432328}" type="slidenum">
              <a:rPr lang="en-US"/>
              <a:pPr/>
              <a:t>26</a:t>
            </a:fld>
            <a:endParaRPr lang="en-US"/>
          </a:p>
        </p:txBody>
      </p:sp>
      <p:pic>
        <p:nvPicPr>
          <p:cNvPr id="8" name="Picture 7"/>
          <p:cNvPicPr>
            <a:picLocks noChangeAspect="1"/>
          </p:cNvPicPr>
          <p:nvPr/>
        </p:nvPicPr>
        <p:blipFill>
          <a:blip r:embed="rId3"/>
          <a:stretch>
            <a:fillRect/>
          </a:stretch>
        </p:blipFill>
        <p:spPr>
          <a:xfrm>
            <a:off x="5210580" y="1445740"/>
            <a:ext cx="3416495" cy="1913237"/>
          </a:xfrm>
          <a:prstGeom prst="rect">
            <a:avLst/>
          </a:prstGeom>
        </p:spPr>
      </p:pic>
    </p:spTree>
    <p:extLst>
      <p:ext uri="{BB962C8B-B14F-4D97-AF65-F5344CB8AC3E}">
        <p14:creationId xmlns:p14="http://schemas.microsoft.com/office/powerpoint/2010/main" val="12351005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485" y="304800"/>
            <a:ext cx="6102471" cy="1363363"/>
          </a:xfrm>
          <a:solidFill>
            <a:schemeClr val="accent1"/>
          </a:solidFill>
        </p:spPr>
        <p:txBody>
          <a:bodyPr>
            <a:normAutofit/>
          </a:bodyPr>
          <a:lstStyle/>
          <a:p>
            <a:r>
              <a:rPr lang="en-US" sz="3100">
                <a:solidFill>
                  <a:schemeClr val="tx1"/>
                </a:solidFill>
              </a:rPr>
              <a:t>Belonging/Identity: Making Friends</a:t>
            </a:r>
            <a:r>
              <a:rPr lang="en-US" sz="2400">
                <a:solidFill>
                  <a:schemeClr val="tx1"/>
                </a:solidFill>
              </a:rPr>
              <a:t/>
            </a:r>
            <a:br>
              <a:rPr lang="en-US" sz="2400">
                <a:solidFill>
                  <a:schemeClr val="tx1"/>
                </a:solidFill>
              </a:rPr>
            </a:br>
            <a:r>
              <a:rPr lang="en-US" sz="2400">
                <a:solidFill>
                  <a:schemeClr val="tx1"/>
                </a:solidFill>
              </a:rPr>
              <a:t>Who am I? Who are you?</a:t>
            </a:r>
          </a:p>
        </p:txBody>
      </p:sp>
      <p:sp>
        <p:nvSpPr>
          <p:cNvPr id="3" name="Footer Placeholder 2"/>
          <p:cNvSpPr>
            <a:spLocks noGrp="1"/>
          </p:cNvSpPr>
          <p:nvPr>
            <p:ph type="ftr" sz="quarter" idx="11"/>
          </p:nvPr>
        </p:nvSpPr>
        <p:spPr/>
        <p:txBody>
          <a:bodyPr/>
          <a:lstStyle/>
          <a:p>
            <a:r>
              <a:rPr lang="en-US"/>
              <a:t>Laura Terrill</a:t>
            </a:r>
          </a:p>
        </p:txBody>
      </p:sp>
      <p:pic>
        <p:nvPicPr>
          <p:cNvPr id="6" name="Content Placeholder 6" descr="Screen Shot 2015-03-21 at 10.33.10 AM.png"/>
          <p:cNvPicPr>
            <a:picLocks noChangeAspect="1"/>
          </p:cNvPicPr>
          <p:nvPr/>
        </p:nvPicPr>
        <p:blipFill>
          <a:blip r:embed="rId2"/>
          <a:stretch>
            <a:fillRect/>
          </a:stretch>
        </p:blipFill>
        <p:spPr>
          <a:xfrm>
            <a:off x="7016870" y="72081"/>
            <a:ext cx="1946190" cy="1828800"/>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27</a:t>
            </a:fld>
            <a:endParaRPr lang="en-US"/>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92227"/>
            <a:ext cx="9144000" cy="5105496"/>
          </a:xfrm>
          <a:prstGeom prst="rect">
            <a:avLst/>
          </a:prstGeom>
        </p:spPr>
      </p:pic>
    </p:spTree>
    <p:extLst>
      <p:ext uri="{BB962C8B-B14F-4D97-AF65-F5344CB8AC3E}">
        <p14:creationId xmlns:p14="http://schemas.microsoft.com/office/powerpoint/2010/main" val="7573396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479" y="350119"/>
            <a:ext cx="6102471" cy="1363363"/>
          </a:xfrm>
          <a:solidFill>
            <a:schemeClr val="accent1"/>
          </a:solidFill>
        </p:spPr>
        <p:txBody>
          <a:bodyPr>
            <a:normAutofit/>
          </a:bodyPr>
          <a:lstStyle/>
          <a:p>
            <a:r>
              <a:rPr lang="en-US" sz="3100">
                <a:solidFill>
                  <a:schemeClr val="tx1"/>
                </a:solidFill>
              </a:rPr>
              <a:t>Belonging/Identity: Making Friends</a:t>
            </a:r>
            <a:r>
              <a:rPr lang="en-US" sz="2400">
                <a:solidFill>
                  <a:schemeClr val="tx1"/>
                </a:solidFill>
              </a:rPr>
              <a:t/>
            </a:r>
            <a:br>
              <a:rPr lang="en-US" sz="2400">
                <a:solidFill>
                  <a:schemeClr val="tx1"/>
                </a:solidFill>
              </a:rPr>
            </a:br>
            <a:r>
              <a:rPr lang="en-US" sz="2400">
                <a:solidFill>
                  <a:schemeClr val="tx1"/>
                </a:solidFill>
              </a:rPr>
              <a:t>Who am I? Who are you?</a:t>
            </a:r>
          </a:p>
        </p:txBody>
      </p:sp>
      <p:sp>
        <p:nvSpPr>
          <p:cNvPr id="3" name="Footer Placeholder 2"/>
          <p:cNvSpPr>
            <a:spLocks noGrp="1"/>
          </p:cNvSpPr>
          <p:nvPr>
            <p:ph type="ftr" sz="quarter" idx="11"/>
          </p:nvPr>
        </p:nvSpPr>
        <p:spPr/>
        <p:txBody>
          <a:bodyPr/>
          <a:lstStyle/>
          <a:p>
            <a:r>
              <a:rPr lang="en-US"/>
              <a:t>Laura Terrill</a:t>
            </a:r>
          </a:p>
        </p:txBody>
      </p:sp>
      <p:pic>
        <p:nvPicPr>
          <p:cNvPr id="6" name="Content Placeholder 6" descr="Screen Shot 2015-03-21 at 10.33.10 AM.png"/>
          <p:cNvPicPr>
            <a:picLocks noChangeAspect="1"/>
          </p:cNvPicPr>
          <p:nvPr/>
        </p:nvPicPr>
        <p:blipFill>
          <a:blip r:embed="rId2"/>
          <a:stretch>
            <a:fillRect/>
          </a:stretch>
        </p:blipFill>
        <p:spPr>
          <a:xfrm>
            <a:off x="6856232" y="117401"/>
            <a:ext cx="1946190" cy="1828800"/>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28</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24238"/>
            <a:ext cx="9144000" cy="4497238"/>
          </a:xfrm>
          <a:prstGeom prst="rect">
            <a:avLst/>
          </a:prstGeom>
        </p:spPr>
      </p:pic>
    </p:spTree>
    <p:extLst>
      <p:ext uri="{BB962C8B-B14F-4D97-AF65-F5344CB8AC3E}">
        <p14:creationId xmlns:p14="http://schemas.microsoft.com/office/powerpoint/2010/main" val="4722243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42" y="1746918"/>
            <a:ext cx="2932936" cy="3010527"/>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5700" y="4198749"/>
            <a:ext cx="3315430" cy="2659251"/>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8322" y="1636447"/>
            <a:ext cx="2320950" cy="4637784"/>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2808" y="4280868"/>
            <a:ext cx="3511192" cy="2495012"/>
          </a:xfrm>
          <a:prstGeom prst="rect">
            <a:avLst/>
          </a:prstGeom>
        </p:spPr>
      </p:pic>
      <p:sp>
        <p:nvSpPr>
          <p:cNvPr id="7" name="Title 6"/>
          <p:cNvSpPr>
            <a:spLocks noGrp="1"/>
          </p:cNvSpPr>
          <p:nvPr>
            <p:ph type="title"/>
          </p:nvPr>
        </p:nvSpPr>
        <p:spPr/>
        <p:txBody>
          <a:bodyPr>
            <a:normAutofit/>
          </a:bodyPr>
          <a:lstStyle/>
          <a:p>
            <a:r>
              <a:rPr lang="en-US" sz="3600">
                <a:solidFill>
                  <a:schemeClr val="tx1"/>
                </a:solidFill>
              </a:rPr>
              <a:t>Contemporary Life:Vacation Time</a:t>
            </a:r>
            <a:br>
              <a:rPr lang="en-US" sz="3600">
                <a:solidFill>
                  <a:schemeClr val="tx1"/>
                </a:solidFill>
              </a:rPr>
            </a:br>
            <a:r>
              <a:rPr lang="en-US" sz="3600">
                <a:solidFill>
                  <a:schemeClr val="tx1"/>
                </a:solidFill>
              </a:rPr>
              <a:t>Why travel? What is the ideal vacation?</a:t>
            </a:r>
          </a:p>
        </p:txBody>
      </p:sp>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29</a:t>
            </a:fld>
            <a:endParaRPr lang="en-US" dirty="0"/>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09900" y="2147282"/>
            <a:ext cx="3683000" cy="2209800"/>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3582287"/>
            <a:ext cx="2425700" cy="3365500"/>
          </a:xfrm>
          <a:prstGeom prst="rect">
            <a:avLst/>
          </a:prstGeom>
        </p:spPr>
      </p:pic>
    </p:spTree>
    <p:extLst>
      <p:ext uri="{BB962C8B-B14F-4D97-AF65-F5344CB8AC3E}">
        <p14:creationId xmlns:p14="http://schemas.microsoft.com/office/powerpoint/2010/main" val="18529971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57F1E4F-1CFF-5643-939E-02111984F565}" type="slidenum">
              <a:rPr lang="en-US" smtClean="0"/>
              <a:t>3</a:t>
            </a:fld>
            <a:endParaRPr lang="en-US" dirty="0"/>
          </a:p>
        </p:txBody>
      </p:sp>
      <p:pic>
        <p:nvPicPr>
          <p:cNvPr id="5" name="Picture 4"/>
          <p:cNvPicPr>
            <a:picLocks noChangeAspect="1"/>
          </p:cNvPicPr>
          <p:nvPr/>
        </p:nvPicPr>
        <p:blipFill>
          <a:blip r:embed="rId3"/>
          <a:stretch>
            <a:fillRect/>
          </a:stretch>
        </p:blipFill>
        <p:spPr>
          <a:xfrm>
            <a:off x="590550" y="277254"/>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471" y="2100118"/>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38200" y="2220688"/>
            <a:ext cx="1285729" cy="584776"/>
          </a:xfrm>
          <a:prstGeom prst="rect">
            <a:avLst/>
          </a:prstGeom>
          <a:noFill/>
        </p:spPr>
        <p:txBody>
          <a:bodyPr wrap="none" rtlCol="0">
            <a:spAutoFit/>
          </a:bodyPr>
          <a:lstStyle/>
          <a:p>
            <a:r>
              <a:rPr lang="en-US" sz="3200" dirty="0"/>
              <a:t>What? </a:t>
            </a:r>
          </a:p>
        </p:txBody>
      </p:sp>
      <p:sp>
        <p:nvSpPr>
          <p:cNvPr id="10" name="Right Arrow 9"/>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838200" y="3702109"/>
            <a:ext cx="6296890" cy="2836804"/>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1913705" cy="584776"/>
            </a:xfrm>
            <a:prstGeom prst="rect">
              <a:avLst/>
            </a:prstGeom>
            <a:noFill/>
          </p:spPr>
          <p:txBody>
            <a:bodyPr wrap="none" rtlCol="0">
              <a:spAutoFit/>
            </a:bodyPr>
            <a:lstStyle/>
            <a:p>
              <a:r>
                <a:rPr lang="en-US" sz="320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5384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26" y="278422"/>
            <a:ext cx="6766129" cy="1454775"/>
          </a:xfrm>
          <a:solidFill>
            <a:schemeClr val="accent1"/>
          </a:solidFill>
        </p:spPr>
        <p:txBody>
          <a:bodyPr>
            <a:noAutofit/>
          </a:bodyPr>
          <a:lstStyle/>
          <a:p>
            <a:r>
              <a:rPr lang="en-US" sz="3200">
                <a:solidFill>
                  <a:schemeClr val="tx1"/>
                </a:solidFill>
              </a:rPr>
              <a:t>Contemporary Life:Vacation Time</a:t>
            </a:r>
            <a:br>
              <a:rPr lang="en-US" sz="3200">
                <a:solidFill>
                  <a:schemeClr val="tx1"/>
                </a:solidFill>
              </a:rPr>
            </a:br>
            <a:r>
              <a:rPr lang="en-US" sz="3200">
                <a:solidFill>
                  <a:schemeClr val="tx1"/>
                </a:solidFill>
              </a:rPr>
              <a:t>Why travel? What is the ideal vacation?</a:t>
            </a:r>
          </a:p>
        </p:txBody>
      </p:sp>
      <p:pic>
        <p:nvPicPr>
          <p:cNvPr id="3" name="Content Placeholder 6" descr="Screen Shot 2015-03-21 at 10.33.10 AM.png"/>
          <p:cNvPicPr>
            <a:picLocks noChangeAspect="1"/>
          </p:cNvPicPr>
          <p:nvPr/>
        </p:nvPicPr>
        <p:blipFill>
          <a:blip r:embed="rId2"/>
          <a:stretch>
            <a:fillRect/>
          </a:stretch>
        </p:blipFill>
        <p:spPr>
          <a:xfrm>
            <a:off x="6753996" y="64932"/>
            <a:ext cx="2002546" cy="1881757"/>
          </a:xfrm>
          <a:prstGeom prst="rect">
            <a:avLst/>
          </a:prstGeom>
        </p:spPr>
      </p:pic>
      <p:sp>
        <p:nvSpPr>
          <p:cNvPr id="5" name="Footer Placeholder 4"/>
          <p:cNvSpPr>
            <a:spLocks noGrp="1"/>
          </p:cNvSpPr>
          <p:nvPr>
            <p:ph type="ftr" sz="quarter" idx="11"/>
          </p:nvPr>
        </p:nvSpPr>
        <p:spPr/>
        <p:txBody>
          <a:body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t>30</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651" y="2125262"/>
            <a:ext cx="7079226" cy="4413651"/>
          </a:xfrm>
          <a:prstGeom prst="rect">
            <a:avLst/>
          </a:prstGeom>
        </p:spPr>
      </p:pic>
    </p:spTree>
    <p:extLst>
      <p:ext uri="{BB962C8B-B14F-4D97-AF65-F5344CB8AC3E}">
        <p14:creationId xmlns:p14="http://schemas.microsoft.com/office/powerpoint/2010/main" val="95092618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628" y="557214"/>
            <a:ext cx="8393111" cy="1530646"/>
          </a:xfrm>
          <a:solidFill>
            <a:schemeClr val="accent1"/>
          </a:solidFill>
        </p:spPr>
        <p:txBody>
          <a:bodyPr>
            <a:normAutofit/>
          </a:bodyPr>
          <a:lstStyle/>
          <a:p>
            <a:pPr algn="ctr"/>
            <a:r>
              <a:rPr lang="en-US">
                <a:solidFill>
                  <a:schemeClr val="tx1"/>
                </a:solidFill>
              </a:rPr>
              <a:t>Using art, literature, film in thematic units</a:t>
            </a:r>
          </a:p>
        </p:txBody>
      </p:sp>
      <p:graphicFrame>
        <p:nvGraphicFramePr>
          <p:cNvPr id="5" name="Table 4"/>
          <p:cNvGraphicFramePr>
            <a:graphicFrameLocks noGrp="1"/>
          </p:cNvGraphicFramePr>
          <p:nvPr>
            <p:extLst/>
          </p:nvPr>
        </p:nvGraphicFramePr>
        <p:xfrm>
          <a:off x="987203" y="2839833"/>
          <a:ext cx="7194666" cy="1877093"/>
        </p:xfrm>
        <a:graphic>
          <a:graphicData uri="http://schemas.openxmlformats.org/drawingml/2006/table">
            <a:tbl>
              <a:tblPr firstRow="1" bandRow="1">
                <a:tableStyleId>{5C22544A-7EE6-4342-B048-85BDC9FD1C3A}</a:tableStyleId>
              </a:tblPr>
              <a:tblGrid>
                <a:gridCol w="1530780"/>
                <a:gridCol w="2831943"/>
                <a:gridCol w="2831943"/>
              </a:tblGrid>
              <a:tr h="473828">
                <a:tc>
                  <a:txBody>
                    <a:bodyPr/>
                    <a:lstStyle/>
                    <a:p>
                      <a:pPr algn="ctr"/>
                      <a:r>
                        <a:rPr lang="en-US" sz="1800"/>
                        <a:t>Grade</a:t>
                      </a:r>
                    </a:p>
                  </a:txBody>
                  <a:tcPr marL="68580" marR="68580" marT="34290" marB="34290" anchor="ctr"/>
                </a:tc>
                <a:tc>
                  <a:txBody>
                    <a:bodyPr/>
                    <a:lstStyle/>
                    <a:p>
                      <a:pPr algn="ctr"/>
                      <a:r>
                        <a:rPr lang="en-US" sz="1800"/>
                        <a:t>Literary</a:t>
                      </a:r>
                    </a:p>
                  </a:txBody>
                  <a:tcPr marL="68580" marR="68580" marT="34290" marB="34290" anchor="ctr"/>
                </a:tc>
                <a:tc>
                  <a:txBody>
                    <a:bodyPr/>
                    <a:lstStyle/>
                    <a:p>
                      <a:pPr algn="ctr"/>
                      <a:r>
                        <a:rPr lang="en-US" sz="1800"/>
                        <a:t>Informational</a:t>
                      </a:r>
                    </a:p>
                  </a:txBody>
                  <a:tcPr marL="68580" marR="68580" marT="34290" marB="34290" anchor="ctr"/>
                </a:tc>
              </a:tr>
              <a:tr h="467755">
                <a:tc>
                  <a:txBody>
                    <a:bodyPr/>
                    <a:lstStyle/>
                    <a:p>
                      <a:pPr algn="ctr"/>
                      <a:r>
                        <a:rPr lang="en-US" sz="1800"/>
                        <a:t>4</a:t>
                      </a:r>
                    </a:p>
                  </a:txBody>
                  <a:tcPr marL="68580" marR="68580" marT="34290" marB="34290" anchor="ctr"/>
                </a:tc>
                <a:tc>
                  <a:txBody>
                    <a:bodyPr/>
                    <a:lstStyle/>
                    <a:p>
                      <a:pPr algn="ctr"/>
                      <a:r>
                        <a:rPr lang="en-US" sz="1800"/>
                        <a:t>50%</a:t>
                      </a:r>
                    </a:p>
                  </a:txBody>
                  <a:tcPr marL="68580" marR="68580" marT="34290" marB="34290" anchor="ctr"/>
                </a:tc>
                <a:tc>
                  <a:txBody>
                    <a:bodyPr/>
                    <a:lstStyle/>
                    <a:p>
                      <a:pPr algn="ctr"/>
                      <a:r>
                        <a:rPr lang="en-US" sz="1800"/>
                        <a:t>50%</a:t>
                      </a:r>
                    </a:p>
                  </a:txBody>
                  <a:tcPr marL="68580" marR="68580" marT="34290" marB="34290" anchor="ctr"/>
                </a:tc>
              </a:tr>
              <a:tr h="467755">
                <a:tc>
                  <a:txBody>
                    <a:bodyPr/>
                    <a:lstStyle/>
                    <a:p>
                      <a:pPr algn="ctr"/>
                      <a:r>
                        <a:rPr lang="en-US" sz="1800"/>
                        <a:t>8</a:t>
                      </a:r>
                    </a:p>
                  </a:txBody>
                  <a:tcPr marL="68580" marR="68580" marT="34290" marB="34290" anchor="ctr"/>
                </a:tc>
                <a:tc>
                  <a:txBody>
                    <a:bodyPr/>
                    <a:lstStyle/>
                    <a:p>
                      <a:pPr algn="ctr"/>
                      <a:r>
                        <a:rPr lang="en-US" sz="1800"/>
                        <a:t>45%</a:t>
                      </a:r>
                    </a:p>
                  </a:txBody>
                  <a:tcPr marL="68580" marR="68580" marT="34290" marB="34290" anchor="ctr"/>
                </a:tc>
                <a:tc>
                  <a:txBody>
                    <a:bodyPr/>
                    <a:lstStyle/>
                    <a:p>
                      <a:pPr algn="ctr"/>
                      <a:r>
                        <a:rPr lang="en-US" sz="1800"/>
                        <a:t>55%</a:t>
                      </a:r>
                    </a:p>
                  </a:txBody>
                  <a:tcPr marL="68580" marR="68580" marT="34290" marB="34290" anchor="ctr"/>
                </a:tc>
              </a:tr>
              <a:tr h="467755">
                <a:tc>
                  <a:txBody>
                    <a:bodyPr/>
                    <a:lstStyle/>
                    <a:p>
                      <a:pPr algn="ctr"/>
                      <a:r>
                        <a:rPr lang="en-US" sz="1800"/>
                        <a:t>12</a:t>
                      </a:r>
                    </a:p>
                  </a:txBody>
                  <a:tcPr marL="68580" marR="68580" marT="34290" marB="34290" anchor="ctr"/>
                </a:tc>
                <a:tc>
                  <a:txBody>
                    <a:bodyPr/>
                    <a:lstStyle/>
                    <a:p>
                      <a:pPr algn="ctr"/>
                      <a:r>
                        <a:rPr lang="en-US" sz="1800"/>
                        <a:t>30%</a:t>
                      </a:r>
                    </a:p>
                  </a:txBody>
                  <a:tcPr marL="68580" marR="68580" marT="34290" marB="34290" anchor="ctr"/>
                </a:tc>
                <a:tc>
                  <a:txBody>
                    <a:bodyPr/>
                    <a:lstStyle/>
                    <a:p>
                      <a:pPr algn="ctr"/>
                      <a:r>
                        <a:rPr lang="en-US" sz="1800"/>
                        <a:t>70%</a:t>
                      </a:r>
                    </a:p>
                  </a:txBody>
                  <a:tcPr marL="68580" marR="68580" marT="34290" marB="34290" anchor="ctr"/>
                </a:tc>
              </a:tr>
            </a:tbl>
          </a:graphicData>
        </a:graphic>
      </p:graphicFrame>
      <p:sp>
        <p:nvSpPr>
          <p:cNvPr id="6" name="TextBox 5"/>
          <p:cNvSpPr txBox="1"/>
          <p:nvPr/>
        </p:nvSpPr>
        <p:spPr>
          <a:xfrm>
            <a:off x="303628" y="5122652"/>
            <a:ext cx="8602740" cy="369332"/>
          </a:xfrm>
          <a:prstGeom prst="rect">
            <a:avLst/>
          </a:prstGeom>
          <a:solidFill>
            <a:schemeClr val="accent1"/>
          </a:solidFill>
        </p:spPr>
        <p:txBody>
          <a:bodyPr wrap="none" rtlCol="0">
            <a:spAutoFit/>
          </a:bodyPr>
          <a:lstStyle/>
          <a:p>
            <a:r>
              <a:rPr lang="en-US"/>
              <a:t>Remember: AP uses informational text, AP Spanish Literature suggests reading excerpts.</a:t>
            </a:r>
          </a:p>
        </p:txBody>
      </p:sp>
      <p:sp>
        <p:nvSpPr>
          <p:cNvPr id="7" name="Slide Number Placeholder 6"/>
          <p:cNvSpPr>
            <a:spLocks noGrp="1"/>
          </p:cNvSpPr>
          <p:nvPr>
            <p:ph type="sldNum" sz="quarter" idx="12"/>
          </p:nvPr>
        </p:nvSpPr>
        <p:spPr/>
        <p:txBody>
          <a:bodyPr/>
          <a:lstStyle/>
          <a:p>
            <a:fld id="{6D22F896-40B5-4ADD-8801-0D06FADFA095}" type="slidenum">
              <a:rPr lang="en-US" dirty="0"/>
              <a:t>31</a:t>
            </a:fld>
            <a:endParaRPr lang="en-US" dirty="0"/>
          </a:p>
        </p:txBody>
      </p:sp>
      <p:sp>
        <p:nvSpPr>
          <p:cNvPr id="8" name="TextBox 5"/>
          <p:cNvSpPr txBox="1">
            <a:spLocks noChangeArrowheads="1"/>
          </p:cNvSpPr>
          <p:nvPr/>
        </p:nvSpPr>
        <p:spPr bwMode="auto">
          <a:xfrm>
            <a:off x="303628" y="5989567"/>
            <a:ext cx="7581900" cy="646331"/>
          </a:xfrm>
          <a:prstGeom prst="rect">
            <a:avLst/>
          </a:prstGeom>
          <a:noFill/>
          <a:ln w="9525">
            <a:noFill/>
            <a:miter lim="800000"/>
            <a:headEnd/>
            <a:tailEnd/>
          </a:ln>
        </p:spPr>
        <p:txBody>
          <a:bodyPr wrap="square">
            <a:prstTxWarp prst="textNoShape">
              <a:avLst/>
            </a:prstTxWarp>
            <a:spAutoFit/>
          </a:bodyPr>
          <a:lstStyle/>
          <a:p>
            <a:r>
              <a:rPr lang="en-US"/>
              <a:t>Common Core State Standards </a:t>
            </a:r>
          </a:p>
          <a:p>
            <a:r>
              <a:rPr lang="en-US"/>
              <a:t>for English Language Arts and Literacy</a:t>
            </a:r>
          </a:p>
        </p:txBody>
      </p:sp>
    </p:spTree>
    <p:extLst>
      <p:ext uri="{BB962C8B-B14F-4D97-AF65-F5344CB8AC3E}">
        <p14:creationId xmlns:p14="http://schemas.microsoft.com/office/powerpoint/2010/main" val="512674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865" y="586976"/>
            <a:ext cx="8055485" cy="1363723"/>
          </a:xfrm>
          <a:solidFill>
            <a:schemeClr val="accent1"/>
          </a:solidFill>
        </p:spPr>
        <p:txBody>
          <a:bodyPr>
            <a:normAutofit/>
          </a:bodyPr>
          <a:lstStyle/>
          <a:p>
            <a:r>
              <a:rPr lang="en-US" sz="3300">
                <a:solidFill>
                  <a:schemeClr val="tx1"/>
                </a:solidFill>
              </a:rPr>
              <a:t>Science and Technology: Our Curious Selves</a:t>
            </a:r>
            <a:br>
              <a:rPr lang="en-US" sz="3300">
                <a:solidFill>
                  <a:schemeClr val="tx1"/>
                </a:solidFill>
              </a:rPr>
            </a:br>
            <a:r>
              <a:rPr lang="en-US" sz="3300">
                <a:solidFill>
                  <a:schemeClr val="tx1"/>
                </a:solidFill>
              </a:rPr>
              <a:t>Why does man explore?</a:t>
            </a:r>
          </a:p>
        </p:txBody>
      </p:sp>
      <p:sp>
        <p:nvSpPr>
          <p:cNvPr id="3" name="Slide Number Placeholder 2"/>
          <p:cNvSpPr>
            <a:spLocks noGrp="1"/>
          </p:cNvSpPr>
          <p:nvPr>
            <p:ph type="sldNum" sz="quarter" idx="12"/>
          </p:nvPr>
        </p:nvSpPr>
        <p:spPr/>
        <p:txBody>
          <a:bodyPr/>
          <a:lstStyle/>
          <a:p>
            <a:fld id="{6D22F896-40B5-4ADD-8801-0D06FADFA095}" type="slidenum">
              <a:rPr lang="en-US" dirty="0"/>
              <a:t>32</a:t>
            </a:fld>
            <a:endParaRPr lang="en-US" dirty="0"/>
          </a:p>
        </p:txBody>
      </p:sp>
      <p:pic>
        <p:nvPicPr>
          <p:cNvPr id="5" name="Picture 4"/>
          <p:cNvPicPr>
            <a:picLocks noChangeAspect="1"/>
          </p:cNvPicPr>
          <p:nvPr/>
        </p:nvPicPr>
        <p:blipFill>
          <a:blip r:embed="rId3"/>
          <a:stretch>
            <a:fillRect/>
          </a:stretch>
        </p:blipFill>
        <p:spPr>
          <a:xfrm>
            <a:off x="256784" y="3346986"/>
            <a:ext cx="1409469" cy="1163782"/>
          </a:xfrm>
          <a:prstGeom prst="rect">
            <a:avLst/>
          </a:prstGeom>
        </p:spPr>
      </p:pic>
      <p:pic>
        <p:nvPicPr>
          <p:cNvPr id="6" name="Picture 5"/>
          <p:cNvPicPr>
            <a:picLocks noChangeAspect="1"/>
          </p:cNvPicPr>
          <p:nvPr/>
        </p:nvPicPr>
        <p:blipFill>
          <a:blip r:embed="rId4"/>
          <a:stretch>
            <a:fillRect/>
          </a:stretch>
        </p:blipFill>
        <p:spPr>
          <a:xfrm>
            <a:off x="159563" y="2112547"/>
            <a:ext cx="1603914" cy="995081"/>
          </a:xfrm>
          <a:prstGeom prst="rect">
            <a:avLst/>
          </a:prstGeom>
        </p:spPr>
      </p:pic>
      <p:pic>
        <p:nvPicPr>
          <p:cNvPr id="7" name="Picture 6"/>
          <p:cNvPicPr>
            <a:picLocks noChangeAspect="1"/>
          </p:cNvPicPr>
          <p:nvPr/>
        </p:nvPicPr>
        <p:blipFill>
          <a:blip r:embed="rId5"/>
          <a:stretch>
            <a:fillRect/>
          </a:stretch>
        </p:blipFill>
        <p:spPr>
          <a:xfrm>
            <a:off x="1913095" y="2112547"/>
            <a:ext cx="1712528" cy="2388525"/>
          </a:xfrm>
          <a:prstGeom prst="rect">
            <a:avLst/>
          </a:prstGeom>
        </p:spPr>
      </p:pic>
      <p:pic>
        <p:nvPicPr>
          <p:cNvPr id="8" name="Picture 7"/>
          <p:cNvPicPr>
            <a:picLocks noChangeAspect="1"/>
          </p:cNvPicPr>
          <p:nvPr/>
        </p:nvPicPr>
        <p:blipFill>
          <a:blip r:embed="rId6"/>
          <a:stretch>
            <a:fillRect/>
          </a:stretch>
        </p:blipFill>
        <p:spPr>
          <a:xfrm>
            <a:off x="183383" y="4750127"/>
            <a:ext cx="1556272" cy="1136138"/>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76144" y="2040496"/>
            <a:ext cx="2929413" cy="1568467"/>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28622" y="2119452"/>
            <a:ext cx="2035767" cy="1976351"/>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40850" y="3965385"/>
            <a:ext cx="1592927" cy="2430545"/>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14950" y="4510768"/>
            <a:ext cx="2702386" cy="2076310"/>
          </a:xfrm>
          <a:prstGeom prst="rect">
            <a:avLst/>
          </a:prstGeom>
        </p:spPr>
      </p:pic>
      <p:pic>
        <p:nvPicPr>
          <p:cNvPr id="14" name="Picture 13"/>
          <p:cNvPicPr>
            <a:picLocks noChangeAspect="1"/>
          </p:cNvPicPr>
          <p:nvPr/>
        </p:nvPicPr>
        <p:blipFill>
          <a:blip r:embed="rId11"/>
          <a:stretch>
            <a:fillRect/>
          </a:stretch>
        </p:blipFill>
        <p:spPr>
          <a:xfrm>
            <a:off x="4654925" y="4095803"/>
            <a:ext cx="2840057" cy="2367464"/>
          </a:xfrm>
          <a:prstGeom prst="rect">
            <a:avLst/>
          </a:prstGeom>
        </p:spPr>
      </p:pic>
    </p:spTree>
    <p:extLst>
      <p:ext uri="{BB962C8B-B14F-4D97-AF65-F5344CB8AC3E}">
        <p14:creationId xmlns:p14="http://schemas.microsoft.com/office/powerpoint/2010/main" val="8186188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26" y="399244"/>
            <a:ext cx="6083549" cy="1544927"/>
          </a:xfrm>
          <a:solidFill>
            <a:schemeClr val="accent1"/>
          </a:solidFill>
        </p:spPr>
        <p:txBody>
          <a:bodyPr>
            <a:noAutofit/>
          </a:bodyPr>
          <a:lstStyle/>
          <a:p>
            <a:r>
              <a:rPr lang="en-US" sz="2800">
                <a:solidFill>
                  <a:schemeClr val="tx1"/>
                </a:solidFill>
              </a:rPr>
              <a:t>Science and Technology: </a:t>
            </a:r>
            <a:br>
              <a:rPr lang="en-US" sz="2800">
                <a:solidFill>
                  <a:schemeClr val="tx1"/>
                </a:solidFill>
              </a:rPr>
            </a:br>
            <a:r>
              <a:rPr lang="en-US" sz="2800">
                <a:solidFill>
                  <a:schemeClr val="tx1"/>
                </a:solidFill>
              </a:rPr>
              <a:t>Our Curious Selves</a:t>
            </a:r>
            <a:br>
              <a:rPr lang="en-US" sz="2800">
                <a:solidFill>
                  <a:schemeClr val="tx1"/>
                </a:solidFill>
              </a:rPr>
            </a:br>
            <a:r>
              <a:rPr lang="en-US" sz="2800">
                <a:solidFill>
                  <a:schemeClr val="tx1"/>
                </a:solidFill>
              </a:rPr>
              <a:t>Why does man explore?</a:t>
            </a:r>
          </a:p>
        </p:txBody>
      </p:sp>
      <p:sp>
        <p:nvSpPr>
          <p:cNvPr id="4" name="Content Placeholder 3"/>
          <p:cNvSpPr>
            <a:spLocks noGrp="1"/>
          </p:cNvSpPr>
          <p:nvPr>
            <p:ph idx="1"/>
          </p:nvPr>
        </p:nvSpPr>
        <p:spPr>
          <a:xfrm>
            <a:off x="840000" y="2187575"/>
            <a:ext cx="7675350" cy="4290498"/>
          </a:xfrm>
          <a:solidFill>
            <a:schemeClr val="tx1"/>
          </a:solidFill>
        </p:spPr>
        <p:txBody>
          <a:bodyPr>
            <a:normAutofit/>
          </a:bodyPr>
          <a:lstStyle/>
          <a:p>
            <a:pPr marL="0" indent="0">
              <a:buNone/>
            </a:pPr>
            <a:r>
              <a:rPr lang="en-US">
                <a:solidFill>
                  <a:schemeClr val="bg1"/>
                </a:solidFill>
              </a:rPr>
              <a:t>Learners will be able to:</a:t>
            </a:r>
          </a:p>
          <a:p>
            <a:pPr lvl="1"/>
            <a:r>
              <a:rPr lang="en-US">
                <a:solidFill>
                  <a:schemeClr val="bg1"/>
                </a:solidFill>
              </a:rPr>
              <a:t>Explain the plot, characters, scenes, symbolism and themes in </a:t>
            </a:r>
            <a:r>
              <a:rPr lang="en-US" i="1">
                <a:solidFill>
                  <a:schemeClr val="bg1"/>
                </a:solidFill>
              </a:rPr>
              <a:t>Le Petit Prince</a:t>
            </a:r>
            <a:endParaRPr lang="en-US">
              <a:solidFill>
                <a:schemeClr val="bg1"/>
              </a:solidFill>
            </a:endParaRPr>
          </a:p>
          <a:p>
            <a:pPr lvl="1"/>
            <a:r>
              <a:rPr lang="en-US">
                <a:solidFill>
                  <a:schemeClr val="bg1"/>
                </a:solidFill>
              </a:rPr>
              <a:t>Describe the characters and their priorities in </a:t>
            </a:r>
            <a:r>
              <a:rPr lang="en-US" i="1">
                <a:solidFill>
                  <a:schemeClr val="bg1"/>
                </a:solidFill>
              </a:rPr>
              <a:t>Le Petit Prince </a:t>
            </a:r>
            <a:r>
              <a:rPr lang="en-US">
                <a:solidFill>
                  <a:schemeClr val="bg1"/>
                </a:solidFill>
              </a:rPr>
              <a:t>and evaluate the degree to which these characters and priorities exist today </a:t>
            </a:r>
          </a:p>
          <a:p>
            <a:pPr lvl="1"/>
            <a:r>
              <a:rPr lang="en-US">
                <a:solidFill>
                  <a:schemeClr val="bg1"/>
                </a:solidFill>
              </a:rPr>
              <a:t>Retell both literary and informational stories of exploration</a:t>
            </a:r>
          </a:p>
          <a:p>
            <a:pPr lvl="1"/>
            <a:r>
              <a:rPr lang="en-US">
                <a:solidFill>
                  <a:schemeClr val="bg1"/>
                </a:solidFill>
              </a:rPr>
              <a:t>Define curiosity and give examples from their own lives and from the texts they are reading</a:t>
            </a:r>
          </a:p>
          <a:p>
            <a:pPr lvl="1"/>
            <a:r>
              <a:rPr lang="en-US">
                <a:solidFill>
                  <a:schemeClr val="bg1"/>
                </a:solidFill>
              </a:rPr>
              <a:t>Discuss why exploration is important to man and why failure is often part of exploration</a:t>
            </a:r>
          </a:p>
          <a:p>
            <a:pPr lvl="1"/>
            <a:r>
              <a:rPr lang="en-US">
                <a:solidFill>
                  <a:schemeClr val="bg1"/>
                </a:solidFill>
              </a:rPr>
              <a:t>Share information about a specific exploration giving simple details — who, what, when, why and result</a:t>
            </a:r>
            <a:r>
              <a:rPr lang="en-US">
                <a:solidFill>
                  <a:schemeClr val="bg1"/>
                </a:solidFill>
                <a:effectLst/>
              </a:rPr>
              <a:t> </a:t>
            </a:r>
            <a:endParaRPr lang="en-US">
              <a:solidFill>
                <a:schemeClr val="bg1"/>
              </a:solidFill>
            </a:endParaRPr>
          </a:p>
        </p:txBody>
      </p:sp>
      <p:sp>
        <p:nvSpPr>
          <p:cNvPr id="5" name="Footer Placeholder 4"/>
          <p:cNvSpPr>
            <a:spLocks noGrp="1"/>
          </p:cNvSpPr>
          <p:nvPr>
            <p:ph type="ftr" sz="quarter" idx="11"/>
          </p:nvPr>
        </p:nvSpPr>
        <p:spPr/>
        <p:txBody>
          <a:body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t>33</a:t>
            </a:fld>
            <a:endParaRPr lang="en-US" dirty="0"/>
          </a:p>
        </p:txBody>
      </p:sp>
      <p:pic>
        <p:nvPicPr>
          <p:cNvPr id="3" name="Content Placeholder 6" descr="Screen Shot 2015-03-21 at 10.33.10 AM.png"/>
          <p:cNvPicPr>
            <a:picLocks noChangeAspect="1"/>
          </p:cNvPicPr>
          <p:nvPr/>
        </p:nvPicPr>
        <p:blipFill>
          <a:blip r:embed="rId2"/>
          <a:stretch>
            <a:fillRect/>
          </a:stretch>
        </p:blipFill>
        <p:spPr>
          <a:xfrm>
            <a:off x="7037331" y="184116"/>
            <a:ext cx="2002546" cy="1881757"/>
          </a:xfrm>
          <a:prstGeom prst="rect">
            <a:avLst/>
          </a:prstGeom>
        </p:spPr>
      </p:pic>
    </p:spTree>
    <p:extLst>
      <p:ext uri="{BB962C8B-B14F-4D97-AF65-F5344CB8AC3E}">
        <p14:creationId xmlns:p14="http://schemas.microsoft.com/office/powerpoint/2010/main" val="16831176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p:cNvSpPr txBox="1">
            <a:spLocks/>
          </p:cNvSpPr>
          <p:nvPr/>
        </p:nvSpPr>
        <p:spPr>
          <a:xfrm>
            <a:off x="5620572" y="1854557"/>
            <a:ext cx="3523428" cy="4158251"/>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pPr>
            <a:r>
              <a:rPr lang="en-US" sz="2800" dirty="0" smtClean="0">
                <a:solidFill>
                  <a:schemeClr val="tx1"/>
                </a:solidFill>
              </a:rPr>
              <a:t>Using images to communicate meaning</a:t>
            </a:r>
          </a:p>
          <a:p>
            <a:pPr marL="0" indent="0" fontAlgn="auto">
              <a:spcAft>
                <a:spcPts val="0"/>
              </a:spcAft>
              <a:buFont typeface="Arial" panose="020B0604020202020204" pitchFamily="34" charset="0"/>
              <a:buNone/>
            </a:pPr>
            <a:endParaRPr lang="en-US" sz="2800" dirty="0" smtClean="0">
              <a:solidFill>
                <a:schemeClr val="tx1"/>
              </a:solidFill>
            </a:endParaRPr>
          </a:p>
          <a:p>
            <a:pPr fontAlgn="auto">
              <a:spcAft>
                <a:spcPts val="0"/>
              </a:spcAft>
            </a:pPr>
            <a:r>
              <a:rPr lang="en-US" sz="2800" dirty="0" smtClean="0">
                <a:solidFill>
                  <a:schemeClr val="tx1"/>
                </a:solidFill>
              </a:rPr>
              <a:t>Using images as a springboard to communication</a:t>
            </a:r>
            <a:endParaRPr lang="en-US" sz="2800" dirty="0">
              <a:solidFill>
                <a:schemeClr val="tx1"/>
              </a:solidFill>
            </a:endParaRPr>
          </a:p>
        </p:txBody>
      </p:sp>
      <p:pic>
        <p:nvPicPr>
          <p:cNvPr id="7" name="Picture 6" descr="global-search_fkjhtI8d.jpg"/>
          <p:cNvPicPr>
            <a:picLocks noChangeAspect="1"/>
          </p:cNvPicPr>
          <p:nvPr/>
        </p:nvPicPr>
        <p:blipFill>
          <a:blip r:embed="rId2"/>
          <a:stretch>
            <a:fillRect/>
          </a:stretch>
        </p:blipFill>
        <p:spPr>
          <a:xfrm>
            <a:off x="218055" y="1004553"/>
            <a:ext cx="5402517" cy="5170214"/>
          </a:xfrm>
          <a:prstGeom prst="rect">
            <a:avLst/>
          </a:prstGeom>
        </p:spPr>
      </p:pic>
      <p:sp>
        <p:nvSpPr>
          <p:cNvPr id="8" name="TextBox 7"/>
          <p:cNvSpPr txBox="1"/>
          <p:nvPr/>
        </p:nvSpPr>
        <p:spPr>
          <a:xfrm>
            <a:off x="1063848" y="2439472"/>
            <a:ext cx="2066591" cy="830997"/>
          </a:xfrm>
          <a:prstGeom prst="rect">
            <a:avLst/>
          </a:prstGeom>
          <a:noFill/>
        </p:spPr>
        <p:txBody>
          <a:bodyPr wrap="none" rtlCol="0">
            <a:spAutoFit/>
          </a:bodyPr>
          <a:lstStyle/>
          <a:p>
            <a:r>
              <a:rPr lang="en-US" sz="2400" i="1" smtClean="0">
                <a:solidFill>
                  <a:schemeClr val="bg1"/>
                </a:solidFill>
              </a:rPr>
              <a:t>Learn to see, </a:t>
            </a:r>
          </a:p>
          <a:p>
            <a:r>
              <a:rPr lang="en-US" sz="2400" i="1" dirty="0" smtClean="0">
                <a:solidFill>
                  <a:schemeClr val="bg1"/>
                </a:solidFill>
              </a:rPr>
              <a:t>see to learn.</a:t>
            </a:r>
            <a:endParaRPr lang="en-US" sz="2400" i="1" dirty="0">
              <a:solidFill>
                <a:schemeClr val="bg1"/>
              </a:solidFill>
            </a:endParaRPr>
          </a:p>
        </p:txBody>
      </p:sp>
      <p:sp>
        <p:nvSpPr>
          <p:cNvPr id="3" name="Slide Number Placeholder 2"/>
          <p:cNvSpPr>
            <a:spLocks noGrp="1"/>
          </p:cNvSpPr>
          <p:nvPr>
            <p:ph type="sldNum" sz="quarter" idx="12"/>
          </p:nvPr>
        </p:nvSpPr>
        <p:spPr/>
        <p:txBody>
          <a:bodyPr/>
          <a:lstStyle/>
          <a:p>
            <a:fld id="{77DBC041-EE9B-41C1-A1E1-4A8EB3EE6FDC}" type="slidenum">
              <a:rPr lang="ru-RU" smtClean="0"/>
              <a:pPr/>
              <a:t>34</a:t>
            </a:fld>
            <a:endParaRPr lang="ru-RU"/>
          </a:p>
        </p:txBody>
      </p:sp>
    </p:spTree>
    <p:extLst>
      <p:ext uri="{BB962C8B-B14F-4D97-AF65-F5344CB8AC3E}">
        <p14:creationId xmlns:p14="http://schemas.microsoft.com/office/powerpoint/2010/main" val="27419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2517" y="284310"/>
            <a:ext cx="8229600" cy="914400"/>
          </a:xfrm>
          <a:solidFill>
            <a:schemeClr val="accent1"/>
          </a:solidFill>
        </p:spPr>
        <p:txBody>
          <a:bodyPr/>
          <a:lstStyle/>
          <a:p>
            <a:pPr algn="ctr"/>
            <a:r>
              <a:rPr lang="en-US" smtClean="0">
                <a:solidFill>
                  <a:schemeClr val="tx1"/>
                </a:solidFill>
                <a:ea typeface="ＭＳ Ｐゴシック" pitchFamily="-112" charset="-128"/>
                <a:cs typeface="ＭＳ Ｐゴシック" pitchFamily="-112" charset="-128"/>
              </a:rPr>
              <a:t>Importance of Authentic Texts</a:t>
            </a:r>
          </a:p>
        </p:txBody>
      </p:sp>
      <p:sp>
        <p:nvSpPr>
          <p:cNvPr id="6" name="TextBox 5"/>
          <p:cNvSpPr txBox="1"/>
          <p:nvPr/>
        </p:nvSpPr>
        <p:spPr>
          <a:xfrm>
            <a:off x="747021" y="3008671"/>
            <a:ext cx="4433225" cy="1200329"/>
          </a:xfrm>
          <a:prstGeom prst="rect">
            <a:avLst/>
          </a:prstGeom>
          <a:noFill/>
        </p:spPr>
        <p:txBody>
          <a:bodyPr wrap="square" rtlCol="0">
            <a:spAutoFit/>
          </a:bodyPr>
          <a:lstStyle/>
          <a:p>
            <a:pPr marL="182880" indent="-182880">
              <a:buFont typeface="Arial"/>
              <a:buChar char="•"/>
            </a:pPr>
            <a:r>
              <a:rPr lang="en-US" sz="2400"/>
              <a:t>Real-world</a:t>
            </a:r>
          </a:p>
          <a:p>
            <a:pPr marL="182880" indent="-182880">
              <a:buFont typeface="Arial"/>
              <a:buChar char="•"/>
            </a:pPr>
            <a:r>
              <a:rPr lang="en-US" sz="2400"/>
              <a:t>Culture rich</a:t>
            </a:r>
          </a:p>
          <a:p>
            <a:pPr marL="182880" indent="-182880">
              <a:buFont typeface="Arial"/>
              <a:buChar char="•"/>
            </a:pPr>
            <a:r>
              <a:rPr lang="en-US" sz="2400"/>
              <a:t>Models of correct language</a:t>
            </a:r>
          </a:p>
        </p:txBody>
      </p:sp>
      <p:sp>
        <p:nvSpPr>
          <p:cNvPr id="8" name="Footer Placeholder 7"/>
          <p:cNvSpPr>
            <a:spLocks noGrp="1"/>
          </p:cNvSpPr>
          <p:nvPr>
            <p:ph type="ftr" sz="quarter" idx="11"/>
          </p:nvPr>
        </p:nvSpPr>
        <p:spPr/>
        <p:txBody>
          <a:bodyPr/>
          <a:lstStyle/>
          <a:p>
            <a:r>
              <a:rPr lang="en-US"/>
              <a:t>Laura Terrill</a:t>
            </a:r>
          </a:p>
        </p:txBody>
      </p:sp>
      <p:sp>
        <p:nvSpPr>
          <p:cNvPr id="11" name="Content Placeholder 2"/>
          <p:cNvSpPr txBox="1">
            <a:spLocks/>
          </p:cNvSpPr>
          <p:nvPr/>
        </p:nvSpPr>
        <p:spPr>
          <a:xfrm>
            <a:off x="452516" y="1740310"/>
            <a:ext cx="4193226" cy="3237369"/>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lnSpc>
                <a:spcPct val="90000"/>
              </a:lnSpc>
              <a:spcBef>
                <a:spcPct val="0"/>
              </a:spcBef>
              <a:buFont typeface="Georgia" pitchFamily="-112" charset="0"/>
              <a:buNone/>
            </a:pPr>
            <a:r>
              <a:rPr lang="en-US" sz="2400">
                <a:ea typeface="Cambria" pitchFamily="-112" charset="0"/>
                <a:cs typeface="Cambria" pitchFamily="-112" charset="0"/>
              </a:rPr>
              <a:t>Authentic Text – text written by speakers of the target language for speakers of the language</a:t>
            </a:r>
            <a:endParaRPr lang="en-US" sz="2400">
              <a:ea typeface="ＭＳ Ｐゴシック" pitchFamily="-112" charset="-128"/>
              <a:cs typeface="ＭＳ Ｐゴシック" pitchFamily="-112" charset="-128"/>
            </a:endParaRPr>
          </a:p>
          <a:p>
            <a:pPr marL="0" indent="0" algn="ctr" defTabSz="914400">
              <a:lnSpc>
                <a:spcPct val="90000"/>
              </a:lnSpc>
              <a:buFont typeface="Georgia" pitchFamily="-112" charset="0"/>
              <a:buNone/>
            </a:pPr>
            <a:endParaRPr lang="en-US" sz="2400">
              <a:ea typeface="ＭＳ Ｐゴシック" pitchFamily="-112" charset="-128"/>
              <a:cs typeface="ＭＳ Ｐゴシック" pitchFamily="-112" charset="-12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4515" y="1392832"/>
            <a:ext cx="3269852" cy="2615882"/>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9020" y="3719334"/>
            <a:ext cx="2907122" cy="2907122"/>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dirty="0"/>
              <a:t>35</a:t>
            </a:fld>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5632" y="4372461"/>
            <a:ext cx="3683000" cy="2209800"/>
          </a:xfrm>
          <a:prstGeom prst="rect">
            <a:avLst/>
          </a:prstGeom>
        </p:spPr>
      </p:pic>
    </p:spTree>
    <p:extLst>
      <p:ext uri="{BB962C8B-B14F-4D97-AF65-F5344CB8AC3E}">
        <p14:creationId xmlns:p14="http://schemas.microsoft.com/office/powerpoint/2010/main" val="6621463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18506"/>
          </a:xfrm>
          <a:solidFill>
            <a:schemeClr val="accent1"/>
          </a:solidFill>
        </p:spPr>
        <p:txBody>
          <a:bodyPr>
            <a:normAutofit/>
          </a:bodyPr>
          <a:lstStyle/>
          <a:p>
            <a:pPr algn="ctr"/>
            <a:r>
              <a:rPr lang="en-US" sz="4000">
                <a:solidFill>
                  <a:schemeClr val="tx1"/>
                </a:solidFill>
              </a:rPr>
              <a:t>Authentic Text = Authentic Images</a:t>
            </a: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38250" y="2134394"/>
            <a:ext cx="2476500" cy="3276600"/>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391360" y="2514336"/>
            <a:ext cx="3775075" cy="2516716"/>
          </a:xfr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36</a:t>
            </a:fld>
            <a:endParaRPr lang="en-US" dirty="0"/>
          </a:p>
        </p:txBody>
      </p:sp>
    </p:spTree>
    <p:extLst>
      <p:ext uri="{BB962C8B-B14F-4D97-AF65-F5344CB8AC3E}">
        <p14:creationId xmlns:p14="http://schemas.microsoft.com/office/powerpoint/2010/main" val="43411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b="1" dirty="0" smtClean="0"/>
              <a:t>VISUAL LITERACY</a:t>
            </a:r>
            <a:endParaRPr lang="en-US" b="1" dirty="0"/>
          </a:p>
        </p:txBody>
      </p:sp>
      <p:sp>
        <p:nvSpPr>
          <p:cNvPr id="6" name="Content Placeholder 5"/>
          <p:cNvSpPr>
            <a:spLocks noGrp="1"/>
          </p:cNvSpPr>
          <p:nvPr>
            <p:ph sz="half" idx="1"/>
          </p:nvPr>
        </p:nvSpPr>
        <p:spPr>
          <a:xfrm>
            <a:off x="381000" y="1825625"/>
            <a:ext cx="4227912" cy="4351338"/>
          </a:xfrm>
        </p:spPr>
        <p:txBody>
          <a:bodyPr>
            <a:noAutofit/>
          </a:bodyPr>
          <a:lstStyle/>
          <a:p>
            <a:pPr marL="0" indent="0">
              <a:buNone/>
            </a:pPr>
            <a:r>
              <a:rPr lang="en-US" sz="2800" dirty="0"/>
              <a:t>T</a:t>
            </a:r>
            <a:r>
              <a:rPr lang="en-US" sz="2800" dirty="0" smtClean="0"/>
              <a:t>he </a:t>
            </a:r>
            <a:r>
              <a:rPr lang="en-US" sz="2800" dirty="0"/>
              <a:t>ability to interpret and understand visual texts, with "texts" being broadly defined as any print visual item, including artwork, picture books, advertising, web sites, or any other item that can be visually interpreted. </a:t>
            </a:r>
          </a:p>
        </p:txBody>
      </p:sp>
      <p:sp>
        <p:nvSpPr>
          <p:cNvPr id="7" name="Content Placeholder 6"/>
          <p:cNvSpPr>
            <a:spLocks noGrp="1"/>
          </p:cNvSpPr>
          <p:nvPr>
            <p:ph sz="half" idx="2"/>
          </p:nvPr>
        </p:nvSpPr>
        <p:spPr>
          <a:xfrm>
            <a:off x="4739880" y="1825624"/>
            <a:ext cx="4099320" cy="4575175"/>
          </a:xfrm>
        </p:spPr>
        <p:txBody>
          <a:bodyPr>
            <a:normAutofit fontScale="92500" lnSpcReduction="10000"/>
          </a:bodyPr>
          <a:lstStyle/>
          <a:p>
            <a:pPr marL="0" indent="0">
              <a:buNone/>
            </a:pPr>
            <a:r>
              <a:rPr lang="en-US" sz="3000" dirty="0"/>
              <a:t>“…being able to read the visual aspects of one’s surroundings.  Someone who is visually literate is able to recognize the natural and manmade symbols around one and interpret their meanings in the same way as those who live in that environment would interpret them.”          </a:t>
            </a:r>
            <a:endParaRPr lang="en-US" sz="3000" dirty="0" smtClean="0"/>
          </a:p>
          <a:p>
            <a:pPr marL="0" indent="0">
              <a:buNone/>
            </a:pPr>
            <a:r>
              <a:rPr lang="en-US" dirty="0"/>
              <a:t> </a:t>
            </a:r>
            <a:r>
              <a:rPr lang="en-US" dirty="0" smtClean="0"/>
              <a:t>                   ---</a:t>
            </a:r>
            <a:r>
              <a:rPr lang="en-US" sz="2000" dirty="0" err="1"/>
              <a:t>Genelle</a:t>
            </a:r>
            <a:r>
              <a:rPr lang="en-US" sz="2000" dirty="0"/>
              <a:t> </a:t>
            </a:r>
            <a:r>
              <a:rPr lang="en-US" sz="2000" dirty="0" err="1"/>
              <a:t>Morain</a:t>
            </a:r>
            <a:endParaRPr lang="en-US" sz="2000" dirty="0"/>
          </a:p>
          <a:p>
            <a:endParaRPr lang="en-US" dirty="0"/>
          </a:p>
        </p:txBody>
      </p:sp>
      <p:sp>
        <p:nvSpPr>
          <p:cNvPr id="2" name="Slide Number Placeholder 1"/>
          <p:cNvSpPr>
            <a:spLocks noGrp="1"/>
          </p:cNvSpPr>
          <p:nvPr>
            <p:ph type="sldNum" sz="quarter" idx="12"/>
          </p:nvPr>
        </p:nvSpPr>
        <p:spPr/>
        <p:txBody>
          <a:bodyPr/>
          <a:lstStyle/>
          <a:p>
            <a:fld id="{4DC92DDD-86F3-4E29-A57A-6E90EB0313AB}" type="slidenum">
              <a:rPr lang="ru-RU" smtClean="0"/>
              <a:pPr/>
              <a:t>37</a:t>
            </a:fld>
            <a:endParaRPr lang="ru-RU"/>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64994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25474"/>
          </a:xfrm>
        </p:spPr>
        <p:txBody>
          <a:bodyPr>
            <a:normAutofit fontScale="90000"/>
          </a:bodyPr>
          <a:lstStyle/>
          <a:p>
            <a:r>
              <a:rPr lang="en-US" dirty="0" smtClean="0"/>
              <a:t>What do you see?</a:t>
            </a:r>
            <a:endParaRPr lang="en-US" dirty="0"/>
          </a:p>
        </p:txBody>
      </p:sp>
      <p:sp>
        <p:nvSpPr>
          <p:cNvPr id="3" name="Slide Number Placeholder 2"/>
          <p:cNvSpPr>
            <a:spLocks noGrp="1"/>
          </p:cNvSpPr>
          <p:nvPr>
            <p:ph type="sldNum" sz="quarter" idx="12"/>
          </p:nvPr>
        </p:nvSpPr>
        <p:spPr/>
        <p:txBody>
          <a:bodyPr/>
          <a:lstStyle/>
          <a:p>
            <a:fld id="{78BF7DF9-587C-4941-9F5A-B7FE96413D7E}" type="slidenum">
              <a:rPr lang="ru-RU" smtClean="0"/>
              <a:pPr/>
              <a:t>38</a:t>
            </a:fld>
            <a:endParaRPr lang="ru-RU"/>
          </a:p>
        </p:txBody>
      </p:sp>
      <p:pic>
        <p:nvPicPr>
          <p:cNvPr id="8"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32532" y="1174349"/>
            <a:ext cx="7882818" cy="4998254"/>
          </a:xfrm>
        </p:spPr>
      </p:pic>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708743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rot="10800000" flipV="1">
            <a:off x="533399" y="528034"/>
            <a:ext cx="8146961" cy="1622738"/>
          </a:xfrm>
        </p:spPr>
        <p:txBody>
          <a:bodyPr>
            <a:noAutofit/>
          </a:bodyPr>
          <a:lstStyle/>
          <a:p>
            <a:r>
              <a:rPr lang="en-US" sz="3200" dirty="0"/>
              <a:t>“…interpret their meanings in the same way as those who live in that environment would interpret them.”                                    </a:t>
            </a:r>
            <a:r>
              <a:rPr lang="en-US" sz="2400" i="1" dirty="0"/>
              <a:t>---</a:t>
            </a:r>
            <a:r>
              <a:rPr lang="en-US" sz="2400" i="1" dirty="0" err="1"/>
              <a:t>Genelle</a:t>
            </a:r>
            <a:r>
              <a:rPr lang="en-US" sz="2400" i="1" dirty="0"/>
              <a:t> </a:t>
            </a:r>
            <a:r>
              <a:rPr lang="en-US" sz="2400" i="1" dirty="0" err="1"/>
              <a:t>Morain</a:t>
            </a:r>
            <a:r>
              <a:rPr lang="en-US" sz="3200" dirty="0"/>
              <a:t> </a:t>
            </a:r>
            <a:r>
              <a:rPr lang="en-US" sz="3200" dirty="0" smtClean="0"/>
              <a:t/>
            </a:r>
            <a:br>
              <a:rPr lang="en-US" sz="3200" dirty="0" smtClean="0"/>
            </a:br>
            <a:endParaRPr lang="en-US" sz="1800" dirty="0"/>
          </a:p>
        </p:txBody>
      </p:sp>
      <p:sp>
        <p:nvSpPr>
          <p:cNvPr id="3" name="Slide Number Placeholder 2"/>
          <p:cNvSpPr>
            <a:spLocks noGrp="1"/>
          </p:cNvSpPr>
          <p:nvPr>
            <p:ph type="sldNum" sz="quarter" idx="12"/>
          </p:nvPr>
        </p:nvSpPr>
        <p:spPr/>
        <p:txBody>
          <a:bodyPr/>
          <a:lstStyle/>
          <a:p>
            <a:fld id="{930E1A6F-D962-409A-9447-6375BDB0784E}" type="slidenum">
              <a:rPr lang="ru-RU" smtClean="0"/>
              <a:pPr/>
              <a:t>39</a:t>
            </a:fld>
            <a:endParaRPr lang="ru-RU"/>
          </a:p>
        </p:txBody>
      </p:sp>
      <p:pic>
        <p:nvPicPr>
          <p:cNvPr id="7"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944" y="2019794"/>
            <a:ext cx="7045817" cy="4467537"/>
          </a:xfrm>
          <a:prstGeom prst="rect">
            <a:avLst/>
          </a:prstGeom>
        </p:spPr>
      </p:pic>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846630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988" y="372793"/>
            <a:ext cx="8229600" cy="731520"/>
          </a:xfrm>
          <a:solidFill>
            <a:schemeClr val="accent1"/>
          </a:solidFill>
        </p:spPr>
        <p:txBody>
          <a:bodyPr/>
          <a:lstStyle/>
          <a:p>
            <a:pPr algn="ctr"/>
            <a:r>
              <a:rPr lang="en-US">
                <a:solidFill>
                  <a:schemeClr val="tx1"/>
                </a:solidFill>
              </a:rPr>
              <a:t>Performance and Proficiency</a:t>
            </a: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4</a:t>
            </a:fld>
            <a:endParaRPr lang="en-US" dirty="0"/>
          </a:p>
        </p:txBody>
      </p:sp>
      <p:pic>
        <p:nvPicPr>
          <p:cNvPr id="6" name="Picture 2" descr="http://www.actfl.org/sites/default/files/guidelines/ACTFL%20Inverted%20Pyramid%202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95934508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image.png"/>
          <p:cNvPicPr>
            <a:picLocks noGrp="1" noChangeAspect="1"/>
          </p:cNvPicPr>
          <p:nvPr>
            <p:ph sz="quarter" idx="1"/>
          </p:nvPr>
        </p:nvPicPr>
        <p:blipFill>
          <a:blip r:embed="rId2"/>
          <a:srcRect l="-12622" r="-12622"/>
          <a:stretch>
            <a:fillRect/>
          </a:stretch>
        </p:blipFill>
        <p:spPr>
          <a:xfrm>
            <a:off x="990032" y="2132750"/>
            <a:ext cx="7163936" cy="3950208"/>
          </a:xfrm>
        </p:spPr>
      </p:pic>
      <p:sp>
        <p:nvSpPr>
          <p:cNvPr id="5" name="Title 4"/>
          <p:cNvSpPr>
            <a:spLocks noGrp="1"/>
          </p:cNvSpPr>
          <p:nvPr>
            <p:ph type="title"/>
          </p:nvPr>
        </p:nvSpPr>
        <p:spPr>
          <a:xfrm>
            <a:off x="762000" y="409915"/>
            <a:ext cx="7753350" cy="1037886"/>
          </a:xfrm>
          <a:solidFill>
            <a:schemeClr val="accent1"/>
          </a:solidFill>
        </p:spPr>
        <p:txBody>
          <a:bodyPr/>
          <a:lstStyle/>
          <a:p>
            <a:pPr algn="ctr"/>
            <a:r>
              <a:rPr lang="en-US">
                <a:solidFill>
                  <a:schemeClr val="tx1"/>
                </a:solidFill>
              </a:rPr>
              <a:t>Lead with Culture</a:t>
            </a:r>
          </a:p>
        </p:txBody>
      </p:sp>
      <p:sp>
        <p:nvSpPr>
          <p:cNvPr id="4" name="Rectangle 3"/>
          <p:cNvSpPr/>
          <p:nvPr/>
        </p:nvSpPr>
        <p:spPr>
          <a:xfrm>
            <a:off x="1447800" y="2132750"/>
            <a:ext cx="5992586" cy="413742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chemeClr val="bg1"/>
                </a:solidFill>
              </a:rPr>
              <a:t>Ready to go to the </a:t>
            </a:r>
          </a:p>
          <a:p>
            <a:pPr algn="ctr"/>
            <a:r>
              <a:rPr lang="en-US" sz="4400">
                <a:solidFill>
                  <a:schemeClr val="bg1"/>
                </a:solidFill>
              </a:rPr>
              <a:t>beach for a day?</a:t>
            </a:r>
          </a:p>
        </p:txBody>
      </p:sp>
      <p:sp>
        <p:nvSpPr>
          <p:cNvPr id="2" name="Slide Number Placeholder 1"/>
          <p:cNvSpPr>
            <a:spLocks noGrp="1"/>
          </p:cNvSpPr>
          <p:nvPr>
            <p:ph type="sldNum" sz="quarter" idx="12"/>
          </p:nvPr>
        </p:nvSpPr>
        <p:spPr/>
        <p:txBody>
          <a:bodyPr/>
          <a:lstStyle/>
          <a:p>
            <a:fld id="{78BF7DF9-587C-4941-9F5A-B7FE96413D7E}" type="slidenum">
              <a:rPr lang="ru-RU" smtClean="0"/>
              <a:pPr/>
              <a:t>40</a:t>
            </a:fld>
            <a:endParaRPr lang="ru-RU"/>
          </a:p>
        </p:txBody>
      </p:sp>
    </p:spTree>
    <p:extLst>
      <p:ext uri="{BB962C8B-B14F-4D97-AF65-F5344CB8AC3E}">
        <p14:creationId xmlns:p14="http://schemas.microsoft.com/office/powerpoint/2010/main" val="117494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2000"/>
                                        <p:tgtEl>
                                          <p:spTgt spid="4"/>
                                        </p:tgtEl>
                                        <p:attrNameLst>
                                          <p:attrName>ppt_x</p:attrName>
                                        </p:attrNameLst>
                                      </p:cBhvr>
                                      <p:tavLst>
                                        <p:tav tm="0">
                                          <p:val>
                                            <p:strVal val="ppt_x"/>
                                          </p:val>
                                        </p:tav>
                                        <p:tav tm="100000">
                                          <p:val>
                                            <p:strVal val="ppt_x"/>
                                          </p:val>
                                        </p:tav>
                                      </p:tavLst>
                                    </p:anim>
                                    <p:anim calcmode="lin" valueType="num">
                                      <p:cBhvr additive="base">
                                        <p:cTn id="7" dur="2000"/>
                                        <p:tgtEl>
                                          <p:spTgt spid="4"/>
                                        </p:tgtEl>
                                        <p:attrNameLst>
                                          <p:attrName>ppt_y</p:attrName>
                                        </p:attrNameLst>
                                      </p:cBhvr>
                                      <p:tavLst>
                                        <p:tav tm="0">
                                          <p:val>
                                            <p:strVal val="ppt_y"/>
                                          </p:val>
                                        </p:tav>
                                        <p:tav tm="100000">
                                          <p:val>
                                            <p:strVal val="1+ppt_h/2"/>
                                          </p:val>
                                        </p:tav>
                                      </p:tavLst>
                                    </p:anim>
                                    <p:set>
                                      <p:cBhvr>
                                        <p:cTn id="8"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365127"/>
            <a:ext cx="7829550" cy="1076610"/>
          </a:xfrm>
          <a:solidFill>
            <a:schemeClr val="accent1"/>
          </a:solidFill>
        </p:spPr>
        <p:txBody>
          <a:bodyPr/>
          <a:lstStyle/>
          <a:p>
            <a:pPr algn="ctr"/>
            <a:r>
              <a:rPr lang="en-US" dirty="0" smtClean="0">
                <a:solidFill>
                  <a:schemeClr val="tx1"/>
                </a:solidFill>
              </a:rPr>
              <a:t>The Culture Triangle</a:t>
            </a:r>
            <a:endParaRPr lang="en-US" dirty="0">
              <a:solidFill>
                <a:schemeClr val="tx1"/>
              </a:solidFill>
            </a:endParaRPr>
          </a:p>
        </p:txBody>
      </p:sp>
      <p:sp>
        <p:nvSpPr>
          <p:cNvPr id="6" name="Isosceles Triangle 5"/>
          <p:cNvSpPr/>
          <p:nvPr/>
        </p:nvSpPr>
        <p:spPr>
          <a:xfrm rot="10800000">
            <a:off x="3123663" y="2321960"/>
            <a:ext cx="2812550" cy="3154166"/>
          </a:xfrm>
          <a:prstGeom prst="triangle">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857079" y="2229492"/>
            <a:ext cx="2038521" cy="584775"/>
          </a:xfrm>
          <a:prstGeom prst="rect">
            <a:avLst/>
          </a:prstGeom>
          <a:solidFill>
            <a:schemeClr val="accent1"/>
          </a:solidFill>
        </p:spPr>
        <p:txBody>
          <a:bodyPr wrap="square" rtlCol="0">
            <a:spAutoFit/>
          </a:bodyPr>
          <a:lstStyle/>
          <a:p>
            <a:pPr algn="ctr"/>
            <a:r>
              <a:rPr lang="en-US" sz="3200" b="1" dirty="0" smtClean="0"/>
              <a:t>Products                                                                        </a:t>
            </a:r>
            <a:endParaRPr lang="en-US" sz="3200" b="1" dirty="0"/>
          </a:p>
        </p:txBody>
      </p:sp>
      <p:sp>
        <p:nvSpPr>
          <p:cNvPr id="8" name="TextBox 7"/>
          <p:cNvSpPr txBox="1"/>
          <p:nvPr/>
        </p:nvSpPr>
        <p:spPr>
          <a:xfrm>
            <a:off x="6395472" y="2229492"/>
            <a:ext cx="2013434" cy="584775"/>
          </a:xfrm>
          <a:prstGeom prst="rect">
            <a:avLst/>
          </a:prstGeom>
          <a:solidFill>
            <a:schemeClr val="accent1"/>
          </a:solidFill>
        </p:spPr>
        <p:txBody>
          <a:bodyPr wrap="square" rtlCol="0">
            <a:spAutoFit/>
          </a:bodyPr>
          <a:lstStyle/>
          <a:p>
            <a:pPr algn="ctr"/>
            <a:r>
              <a:rPr lang="en-US" sz="3200" b="1" dirty="0" smtClean="0"/>
              <a:t>Practices</a:t>
            </a:r>
            <a:endParaRPr lang="en-US" sz="3200" b="1" dirty="0"/>
          </a:p>
        </p:txBody>
      </p:sp>
      <p:sp>
        <p:nvSpPr>
          <p:cNvPr id="9" name="TextBox 8"/>
          <p:cNvSpPr txBox="1"/>
          <p:nvPr/>
        </p:nvSpPr>
        <p:spPr>
          <a:xfrm>
            <a:off x="3166341" y="5671335"/>
            <a:ext cx="2729869" cy="584775"/>
          </a:xfrm>
          <a:prstGeom prst="rect">
            <a:avLst/>
          </a:prstGeom>
          <a:solidFill>
            <a:schemeClr val="accent1"/>
          </a:solidFill>
        </p:spPr>
        <p:txBody>
          <a:bodyPr wrap="square" rtlCol="0">
            <a:spAutoFit/>
          </a:bodyPr>
          <a:lstStyle/>
          <a:p>
            <a:pPr algn="ctr"/>
            <a:r>
              <a:rPr lang="en-US" sz="3200" b="1" dirty="0" smtClean="0"/>
              <a:t>Perspectives</a:t>
            </a:r>
            <a:endParaRPr lang="en-US" sz="3200" b="1" dirty="0"/>
          </a:p>
        </p:txBody>
      </p:sp>
      <p:sp>
        <p:nvSpPr>
          <p:cNvPr id="2" name="Slide Number Placeholder 1"/>
          <p:cNvSpPr>
            <a:spLocks noGrp="1"/>
          </p:cNvSpPr>
          <p:nvPr>
            <p:ph type="sldNum" sz="quarter" idx="12"/>
          </p:nvPr>
        </p:nvSpPr>
        <p:spPr/>
        <p:txBody>
          <a:bodyPr/>
          <a:lstStyle/>
          <a:p>
            <a:fld id="{77DBC041-EE9B-41C1-A1E1-4A8EB3EE6FDC}" type="slidenum">
              <a:rPr lang="ru-RU" smtClean="0"/>
              <a:pPr/>
              <a:t>41</a:t>
            </a:fld>
            <a:endParaRPr lang="ru-RU"/>
          </a:p>
        </p:txBody>
      </p:sp>
    </p:spTree>
    <p:extLst>
      <p:ext uri="{BB962C8B-B14F-4D97-AF65-F5344CB8AC3E}">
        <p14:creationId xmlns:p14="http://schemas.microsoft.com/office/powerpoint/2010/main" val="13362302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764" y="322416"/>
            <a:ext cx="7503271" cy="1234593"/>
          </a:xfrm>
          <a:solidFill>
            <a:schemeClr val="accent1"/>
          </a:solidFill>
        </p:spPr>
        <p:txBody>
          <a:bodyPr>
            <a:normAutofit/>
          </a:bodyPr>
          <a:lstStyle/>
          <a:p>
            <a:pPr algn="ctr"/>
            <a:r>
              <a:rPr lang="en-US" sz="3600" dirty="0" smtClean="0">
                <a:solidFill>
                  <a:schemeClr val="tx1"/>
                </a:solidFill>
              </a:rPr>
              <a:t>Products — Practices — Perspectives</a:t>
            </a:r>
            <a:endParaRPr lang="en-US" sz="3600" dirty="0">
              <a:solidFill>
                <a:schemeClr val="tx1"/>
              </a:solidFill>
            </a:endParaRPr>
          </a:p>
        </p:txBody>
      </p:sp>
      <p:pic>
        <p:nvPicPr>
          <p:cNvPr id="7" name="Picture 6" descr="images-1.jpeg"/>
          <p:cNvPicPr>
            <a:picLocks noChangeAspect="1"/>
          </p:cNvPicPr>
          <p:nvPr/>
        </p:nvPicPr>
        <p:blipFill>
          <a:blip r:embed="rId2"/>
          <a:stretch>
            <a:fillRect/>
          </a:stretch>
        </p:blipFill>
        <p:spPr>
          <a:xfrm>
            <a:off x="7740035" y="116518"/>
            <a:ext cx="1303020" cy="1737360"/>
          </a:xfrm>
          <a:prstGeom prst="rect">
            <a:avLst/>
          </a:prstGeom>
        </p:spPr>
      </p:pic>
      <p:pic>
        <p:nvPicPr>
          <p:cNvPr id="8" name="Picture 7" descr="RowlettSbux.jpg"/>
          <p:cNvPicPr>
            <a:picLocks noChangeAspect="1"/>
          </p:cNvPicPr>
          <p:nvPr/>
        </p:nvPicPr>
        <p:blipFill>
          <a:blip r:embed="rId3"/>
          <a:stretch>
            <a:fillRect/>
          </a:stretch>
        </p:blipFill>
        <p:spPr>
          <a:xfrm>
            <a:off x="1133869" y="1853878"/>
            <a:ext cx="6860166" cy="4562856"/>
          </a:xfrm>
          <a:prstGeom prst="rect">
            <a:avLst/>
          </a:prstGeom>
        </p:spPr>
      </p:pic>
      <p:sp>
        <p:nvSpPr>
          <p:cNvPr id="3" name="Slide Number Placeholder 2"/>
          <p:cNvSpPr>
            <a:spLocks noGrp="1"/>
          </p:cNvSpPr>
          <p:nvPr>
            <p:ph type="sldNum" sz="quarter" idx="12"/>
          </p:nvPr>
        </p:nvSpPr>
        <p:spPr/>
        <p:txBody>
          <a:bodyPr/>
          <a:lstStyle/>
          <a:p>
            <a:fld id="{77DBC041-EE9B-41C1-A1E1-4A8EB3EE6FDC}" type="slidenum">
              <a:rPr lang="ru-RU" smtClean="0"/>
              <a:pPr/>
              <a:t>42</a:t>
            </a:fld>
            <a:endParaRPr lang="ru-RU"/>
          </a:p>
        </p:txBody>
      </p:sp>
    </p:spTree>
    <p:extLst>
      <p:ext uri="{BB962C8B-B14F-4D97-AF65-F5344CB8AC3E}">
        <p14:creationId xmlns:p14="http://schemas.microsoft.com/office/powerpoint/2010/main" val="17851806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59582243_91ad570863.jpg"/>
          <p:cNvPicPr>
            <a:picLocks noGrp="1" noChangeAspect="1"/>
          </p:cNvPicPr>
          <p:nvPr>
            <p:ph idx="1"/>
          </p:nvPr>
        </p:nvPicPr>
        <p:blipFill>
          <a:blip r:embed="rId3"/>
          <a:srcRect l="-18008" r="-18008"/>
          <a:stretch>
            <a:fillRect/>
          </a:stretch>
        </p:blipFill>
        <p:spPr>
          <a:xfrm>
            <a:off x="-1025652" y="424542"/>
            <a:ext cx="8153400" cy="4495800"/>
          </a:xfrm>
        </p:spPr>
      </p:pic>
      <p:sp>
        <p:nvSpPr>
          <p:cNvPr id="5" name="TextBox 4"/>
          <p:cNvSpPr txBox="1"/>
          <p:nvPr/>
        </p:nvSpPr>
        <p:spPr>
          <a:xfrm>
            <a:off x="111169" y="4888671"/>
            <a:ext cx="4956678" cy="307777"/>
          </a:xfrm>
          <a:prstGeom prst="rect">
            <a:avLst/>
          </a:prstGeom>
          <a:noFill/>
        </p:spPr>
        <p:txBody>
          <a:bodyPr wrap="none" rtlCol="0">
            <a:spAutoFit/>
          </a:bodyPr>
          <a:lstStyle/>
          <a:p>
            <a:r>
              <a:rPr lang="en-US" sz="1400" b="1"/>
              <a:t>Image: www.flickr.com/photos/swperman/159582243/sizes/m/</a:t>
            </a:r>
          </a:p>
        </p:txBody>
      </p:sp>
      <p:pic>
        <p:nvPicPr>
          <p:cNvPr id="6" name="Picture 5" descr="star.jpg"/>
          <p:cNvPicPr>
            <a:picLocks noChangeAspect="1"/>
          </p:cNvPicPr>
          <p:nvPr/>
        </p:nvPicPr>
        <p:blipFill>
          <a:blip r:embed="rId4"/>
          <a:stretch>
            <a:fillRect/>
          </a:stretch>
        </p:blipFill>
        <p:spPr>
          <a:xfrm>
            <a:off x="5067847" y="424542"/>
            <a:ext cx="4061547" cy="4495800"/>
          </a:xfrm>
          <a:prstGeom prst="rect">
            <a:avLst/>
          </a:prstGeom>
        </p:spPr>
      </p:pic>
      <p:sp>
        <p:nvSpPr>
          <p:cNvPr id="11" name="Title 5"/>
          <p:cNvSpPr txBox="1">
            <a:spLocks/>
          </p:cNvSpPr>
          <p:nvPr/>
        </p:nvSpPr>
        <p:spPr>
          <a:xfrm>
            <a:off x="378827" y="5421188"/>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ask and answer questions about what I and others do with friends and family. </a:t>
            </a:r>
          </a:p>
        </p:txBody>
      </p:sp>
      <p:sp>
        <p:nvSpPr>
          <p:cNvPr id="2" name="Slide Number Placeholder 1"/>
          <p:cNvSpPr>
            <a:spLocks noGrp="1"/>
          </p:cNvSpPr>
          <p:nvPr>
            <p:ph type="sldNum" sz="quarter" idx="12"/>
          </p:nvPr>
        </p:nvSpPr>
        <p:spPr/>
        <p:txBody>
          <a:bodyPr/>
          <a:lstStyle/>
          <a:p>
            <a:fld id="{78BF7DF9-587C-4941-9F5A-B7FE96413D7E}" type="slidenum">
              <a:rPr lang="ru-RU" smtClean="0"/>
              <a:pPr/>
              <a:t>43</a:t>
            </a:fld>
            <a:endParaRPr lang="ru-RU"/>
          </a:p>
        </p:txBody>
      </p:sp>
    </p:spTree>
    <p:extLst>
      <p:ext uri="{BB962C8B-B14F-4D97-AF65-F5344CB8AC3E}">
        <p14:creationId xmlns:p14="http://schemas.microsoft.com/office/powerpoint/2010/main" val="11449464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known.png"/>
          <p:cNvPicPr>
            <a:picLocks noChangeAspect="1"/>
          </p:cNvPicPr>
          <p:nvPr/>
        </p:nvPicPr>
        <p:blipFill>
          <a:blip r:embed="rId2"/>
          <a:stretch>
            <a:fillRect/>
          </a:stretch>
        </p:blipFill>
        <p:spPr>
          <a:xfrm>
            <a:off x="4780778" y="1010817"/>
            <a:ext cx="4052979" cy="4734971"/>
          </a:xfrm>
          <a:prstGeom prst="rect">
            <a:avLst/>
          </a:prstGeom>
        </p:spPr>
      </p:pic>
      <p:sp>
        <p:nvSpPr>
          <p:cNvPr id="6" name="TextBox 5"/>
          <p:cNvSpPr txBox="1"/>
          <p:nvPr/>
        </p:nvSpPr>
        <p:spPr>
          <a:xfrm>
            <a:off x="3276600" y="5892800"/>
            <a:ext cx="184666" cy="369332"/>
          </a:xfrm>
          <a:prstGeom prst="rect">
            <a:avLst/>
          </a:prstGeom>
          <a:noFill/>
        </p:spPr>
        <p:txBody>
          <a:bodyPr wrap="none" rtlCol="0">
            <a:spAutoFit/>
          </a:bodyPr>
          <a:lstStyle/>
          <a:p>
            <a:endParaRPr lang="en-US"/>
          </a:p>
        </p:txBody>
      </p:sp>
      <p:pic>
        <p:nvPicPr>
          <p:cNvPr id="10" name="Picture 9"/>
          <p:cNvPicPr>
            <a:picLocks noChangeAspect="1"/>
          </p:cNvPicPr>
          <p:nvPr/>
        </p:nvPicPr>
        <p:blipFill>
          <a:blip r:embed="rId3"/>
          <a:stretch>
            <a:fillRect/>
          </a:stretch>
        </p:blipFill>
        <p:spPr>
          <a:xfrm>
            <a:off x="228610" y="203302"/>
            <a:ext cx="2565400" cy="3175000"/>
          </a:xfrm>
          <a:prstGeom prst="rect">
            <a:avLst/>
          </a:prstGeom>
        </p:spPr>
      </p:pic>
      <p:pic>
        <p:nvPicPr>
          <p:cNvPr id="11" name="Picture 10"/>
          <p:cNvPicPr>
            <a:picLocks noChangeAspect="1"/>
          </p:cNvPicPr>
          <p:nvPr/>
        </p:nvPicPr>
        <p:blipFill>
          <a:blip r:embed="rId4"/>
          <a:stretch>
            <a:fillRect/>
          </a:stretch>
        </p:blipFill>
        <p:spPr>
          <a:xfrm>
            <a:off x="1914144" y="2832861"/>
            <a:ext cx="2463800" cy="3302000"/>
          </a:xfrm>
          <a:prstGeom prst="rect">
            <a:avLst/>
          </a:prstGeom>
        </p:spPr>
      </p:pic>
      <p:sp>
        <p:nvSpPr>
          <p:cNvPr id="2" name="Slide Number Placeholder 1"/>
          <p:cNvSpPr>
            <a:spLocks noGrp="1"/>
          </p:cNvSpPr>
          <p:nvPr>
            <p:ph type="sldNum" sz="quarter" idx="12"/>
          </p:nvPr>
        </p:nvSpPr>
        <p:spPr/>
        <p:txBody>
          <a:bodyPr/>
          <a:lstStyle/>
          <a:p>
            <a:fld id="{77DBC041-EE9B-41C1-A1E1-4A8EB3EE6FDC}" type="slidenum">
              <a:rPr lang="ru-RU" smtClean="0"/>
              <a:pPr/>
              <a:t>44</a:t>
            </a:fld>
            <a:endParaRPr lang="ru-RU"/>
          </a:p>
        </p:txBody>
      </p:sp>
    </p:spTree>
    <p:extLst>
      <p:ext uri="{BB962C8B-B14F-4D97-AF65-F5344CB8AC3E}">
        <p14:creationId xmlns:p14="http://schemas.microsoft.com/office/powerpoint/2010/main" val="123895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8061"/>
          <a:stretch/>
        </p:blipFill>
        <p:spPr bwMode="auto">
          <a:xfrm>
            <a:off x="0" y="1297068"/>
            <a:ext cx="9143999" cy="4256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6219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stretch>
            <a:fillRect/>
          </a:stretch>
        </p:blipFill>
        <p:spPr>
          <a:xfrm>
            <a:off x="2396332" y="1871663"/>
            <a:ext cx="4351337" cy="4351337"/>
          </a:xfrm>
        </p:spPr>
      </p:pic>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46</a:t>
            </a:fld>
            <a:endParaRPr lang="en-US"/>
          </a:p>
        </p:txBody>
      </p:sp>
      <p:pic>
        <p:nvPicPr>
          <p:cNvPr id="8" name="Picture 7"/>
          <p:cNvPicPr>
            <a:picLocks noChangeAspect="1"/>
          </p:cNvPicPr>
          <p:nvPr/>
        </p:nvPicPr>
        <p:blipFill>
          <a:blip r:embed="rId3"/>
          <a:stretch>
            <a:fillRect/>
          </a:stretch>
        </p:blipFill>
        <p:spPr>
          <a:xfrm>
            <a:off x="165100" y="0"/>
            <a:ext cx="8812696" cy="6858000"/>
          </a:xfrm>
          <a:prstGeom prst="rect">
            <a:avLst/>
          </a:prstGeom>
        </p:spPr>
      </p:pic>
      <p:sp>
        <p:nvSpPr>
          <p:cNvPr id="9" name="Title 5"/>
          <p:cNvSpPr txBox="1">
            <a:spLocks/>
          </p:cNvSpPr>
          <p:nvPr/>
        </p:nvSpPr>
        <p:spPr>
          <a:xfrm>
            <a:off x="272102" y="5588749"/>
            <a:ext cx="8560310" cy="1132727"/>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a:solidFill>
                  <a:schemeClr val="accent6"/>
                </a:solidFill>
              </a:rPr>
              <a:t>Sample Can Do:</a:t>
            </a:r>
          </a:p>
          <a:p>
            <a:pPr algn="ctr"/>
            <a:r>
              <a:rPr lang="en-US" sz="3200"/>
              <a:t>I can describe an extreme weather event. </a:t>
            </a:r>
          </a:p>
        </p:txBody>
      </p:sp>
    </p:spTree>
    <p:extLst>
      <p:ext uri="{BB962C8B-B14F-4D97-AF65-F5344CB8AC3E}">
        <p14:creationId xmlns:p14="http://schemas.microsoft.com/office/powerpoint/2010/main" val="1202224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47</a:t>
            </a:fld>
            <a:endParaRPr lang="en-US"/>
          </a:p>
        </p:txBody>
      </p:sp>
      <p:pic>
        <p:nvPicPr>
          <p:cNvPr id="7" name="Picture 6"/>
          <p:cNvPicPr>
            <a:picLocks noChangeAspect="1"/>
          </p:cNvPicPr>
          <p:nvPr/>
        </p:nvPicPr>
        <p:blipFill>
          <a:blip r:embed="rId2"/>
          <a:stretch>
            <a:fillRect/>
          </a:stretch>
        </p:blipFill>
        <p:spPr>
          <a:xfrm>
            <a:off x="654050" y="77110"/>
            <a:ext cx="7758430" cy="5815689"/>
          </a:xfrm>
          <a:prstGeom prst="rect">
            <a:avLst/>
          </a:prstGeom>
        </p:spPr>
      </p:pic>
      <p:sp>
        <p:nvSpPr>
          <p:cNvPr id="8" name="Title 5"/>
          <p:cNvSpPr txBox="1">
            <a:spLocks/>
          </p:cNvSpPr>
          <p:nvPr/>
        </p:nvSpPr>
        <p:spPr>
          <a:xfrm>
            <a:off x="0" y="5176910"/>
            <a:ext cx="9144000" cy="1657109"/>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marR="0" lvl="0" algn="ctr">
              <a:spcBef>
                <a:spcPts val="0"/>
              </a:spcBef>
              <a:spcAft>
                <a:spcPts val="0"/>
              </a:spcAft>
            </a:pPr>
            <a:r>
              <a:rPr lang="en-US" sz="3600">
                <a:latin typeface="+mn-lt"/>
              </a:rPr>
              <a:t>I can comment on how much water is used. </a:t>
            </a:r>
            <a:endParaRPr lang="en-US" sz="4000">
              <a:latin typeface="+mn-lt"/>
              <a:ea typeface="Cambria" charset="0"/>
              <a:cs typeface="Arial" charset="0"/>
            </a:endParaRPr>
          </a:p>
        </p:txBody>
      </p:sp>
    </p:spTree>
    <p:extLst>
      <p:ext uri="{BB962C8B-B14F-4D97-AF65-F5344CB8AC3E}">
        <p14:creationId xmlns:p14="http://schemas.microsoft.com/office/powerpoint/2010/main" val="100475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Laura Terrill</a:t>
            </a:r>
          </a:p>
        </p:txBody>
      </p:sp>
      <p:pic>
        <p:nvPicPr>
          <p:cNvPr id="4" name="Picture 3"/>
          <p:cNvPicPr>
            <a:picLocks noChangeAspect="1"/>
          </p:cNvPicPr>
          <p:nvPr/>
        </p:nvPicPr>
        <p:blipFill>
          <a:blip r:embed="rId2"/>
          <a:stretch>
            <a:fillRect/>
          </a:stretch>
        </p:blipFill>
        <p:spPr>
          <a:xfrm>
            <a:off x="196737" y="1690689"/>
            <a:ext cx="3959047" cy="4124007"/>
          </a:xfrm>
          <a:prstGeom prst="rect">
            <a:avLst/>
          </a:prstGeom>
        </p:spPr>
      </p:pic>
      <p:pic>
        <p:nvPicPr>
          <p:cNvPr id="5" name="Picture 4"/>
          <p:cNvPicPr>
            <a:picLocks noChangeAspect="1"/>
          </p:cNvPicPr>
          <p:nvPr/>
        </p:nvPicPr>
        <p:blipFill>
          <a:blip r:embed="rId3"/>
          <a:stretch>
            <a:fillRect/>
          </a:stretch>
        </p:blipFill>
        <p:spPr>
          <a:xfrm>
            <a:off x="4572000" y="1690689"/>
            <a:ext cx="4375262" cy="4375262"/>
          </a:xfrm>
          <a:prstGeom prst="rect">
            <a:avLst/>
          </a:prstGeom>
        </p:spPr>
      </p:pic>
      <p:sp>
        <p:nvSpPr>
          <p:cNvPr id="6" name="Title 5"/>
          <p:cNvSpPr txBox="1">
            <a:spLocks/>
          </p:cNvSpPr>
          <p:nvPr/>
        </p:nvSpPr>
        <p:spPr>
          <a:xfrm>
            <a:off x="428895" y="5818577"/>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Dos:</a:t>
            </a:r>
          </a:p>
          <a:p>
            <a:pPr algn="ctr"/>
            <a:r>
              <a:rPr lang="en-US" sz="3600"/>
              <a:t>I can ask and answer questions about where I live.</a:t>
            </a:r>
          </a:p>
          <a:p>
            <a:pPr algn="ctr"/>
            <a:r>
              <a:rPr lang="en-US" sz="3600"/>
              <a:t>I can say how I am different.</a:t>
            </a:r>
          </a:p>
        </p:txBody>
      </p:sp>
      <p:sp>
        <p:nvSpPr>
          <p:cNvPr id="7" name="Slide Number Placeholder 6"/>
          <p:cNvSpPr>
            <a:spLocks noGrp="1"/>
          </p:cNvSpPr>
          <p:nvPr>
            <p:ph type="sldNum" sz="quarter" idx="12"/>
          </p:nvPr>
        </p:nvSpPr>
        <p:spPr/>
        <p:txBody>
          <a:bodyPr/>
          <a:lstStyle/>
          <a:p>
            <a:fld id="{74C2F60E-34D8-DD42-93FD-7BD7AE432328}" type="slidenum">
              <a:rPr lang="en-US"/>
              <a:pPr/>
              <a:t>48</a:t>
            </a:fld>
            <a:endParaRPr lang="en-US"/>
          </a:p>
        </p:txBody>
      </p:sp>
    </p:spTree>
    <p:extLst>
      <p:ext uri="{BB962C8B-B14F-4D97-AF65-F5344CB8AC3E}">
        <p14:creationId xmlns:p14="http://schemas.microsoft.com/office/powerpoint/2010/main" val="652214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Laura Terrill</a:t>
            </a:r>
          </a:p>
        </p:txBody>
      </p:sp>
      <p:pic>
        <p:nvPicPr>
          <p:cNvPr id="3" name="Picture 2"/>
          <p:cNvPicPr>
            <a:picLocks noChangeAspect="1"/>
          </p:cNvPicPr>
          <p:nvPr/>
        </p:nvPicPr>
        <p:blipFill>
          <a:blip r:embed="rId2"/>
          <a:stretch>
            <a:fillRect/>
          </a:stretch>
        </p:blipFill>
        <p:spPr>
          <a:xfrm>
            <a:off x="1815152" y="710785"/>
            <a:ext cx="5650069" cy="4829322"/>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49</a:t>
            </a:fld>
            <a:endParaRPr lang="en-US"/>
          </a:p>
        </p:txBody>
      </p:sp>
      <p:sp>
        <p:nvSpPr>
          <p:cNvPr id="7" name="Title 5"/>
          <p:cNvSpPr txBox="1">
            <a:spLocks/>
          </p:cNvSpPr>
          <p:nvPr/>
        </p:nvSpPr>
        <p:spPr>
          <a:xfrm>
            <a:off x="404585" y="5570532"/>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 family, say what we do and  </a:t>
            </a:r>
          </a:p>
          <a:p>
            <a:pPr algn="ctr"/>
            <a:r>
              <a:rPr lang="en-US" sz="3600"/>
              <a:t>how we celebrate.</a:t>
            </a:r>
          </a:p>
        </p:txBody>
      </p:sp>
    </p:spTree>
    <p:extLst>
      <p:ext uri="{BB962C8B-B14F-4D97-AF65-F5344CB8AC3E}">
        <p14:creationId xmlns:p14="http://schemas.microsoft.com/office/powerpoint/2010/main" val="45657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26052"/>
          </a:xfrm>
        </p:spPr>
        <p:txBody>
          <a:bodyPr>
            <a:normAutofit/>
          </a:bodyPr>
          <a:lstStyle/>
          <a:p>
            <a:pPr algn="ctr"/>
            <a:r>
              <a:rPr lang="en-US" sz="3600">
                <a:solidFill>
                  <a:schemeClr val="tx1"/>
                </a:solidFill>
              </a:rPr>
              <a:t>What does it mean to be proficient?</a:t>
            </a:r>
          </a:p>
        </p:txBody>
      </p:sp>
      <p:sp>
        <p:nvSpPr>
          <p:cNvPr id="3" name="Footer Placeholder 2"/>
          <p:cNvSpPr>
            <a:spLocks noGrp="1"/>
          </p:cNvSpPr>
          <p:nvPr>
            <p:ph type="ftr" sz="quarter" idx="11"/>
          </p:nvPr>
        </p:nvSpPr>
        <p:spPr/>
        <p:txBody>
          <a:bodyPr/>
          <a:lstStyle/>
          <a:p>
            <a:r>
              <a:rPr lang="en-US"/>
              <a:t>Laura Terrill</a:t>
            </a:r>
          </a:p>
        </p:txBody>
      </p:sp>
      <p:sp>
        <p:nvSpPr>
          <p:cNvPr id="13" name="Slide Number Placeholder 12"/>
          <p:cNvSpPr>
            <a:spLocks noGrp="1"/>
          </p:cNvSpPr>
          <p:nvPr>
            <p:ph type="sldNum" sz="quarter" idx="12"/>
          </p:nvPr>
        </p:nvSpPr>
        <p:spPr/>
        <p:txBody>
          <a:bodyPr>
            <a:normAutofit/>
          </a:bodyPr>
          <a:lstStyle/>
          <a:p>
            <a:fld id="{74C2F60E-34D8-DD42-93FD-7BD7AE432328}" type="slidenum">
              <a:rPr lang="en-US"/>
              <a:pPr/>
              <a:t>5</a:t>
            </a:fld>
            <a:endParaRPr lang="en-US"/>
          </a:p>
        </p:txBody>
      </p:sp>
      <p:pic>
        <p:nvPicPr>
          <p:cNvPr id="9" name="Picture 8" descr="images-2.jpeg"/>
          <p:cNvPicPr>
            <a:picLocks noChangeAspect="1"/>
          </p:cNvPicPr>
          <p:nvPr/>
        </p:nvPicPr>
        <p:blipFill>
          <a:blip r:embed="rId3"/>
          <a:stretch>
            <a:fillRect/>
          </a:stretch>
        </p:blipFill>
        <p:spPr>
          <a:xfrm>
            <a:off x="850900" y="4016502"/>
            <a:ext cx="3302000" cy="2463800"/>
          </a:xfrm>
          <a:prstGeom prst="rect">
            <a:avLst/>
          </a:prstGeom>
        </p:spPr>
      </p:pic>
      <p:pic>
        <p:nvPicPr>
          <p:cNvPr id="10" name="Picture 9" descr="images-3.jpeg"/>
          <p:cNvPicPr>
            <a:picLocks noChangeAspect="1"/>
          </p:cNvPicPr>
          <p:nvPr/>
        </p:nvPicPr>
        <p:blipFill>
          <a:blip r:embed="rId4"/>
          <a:stretch>
            <a:fillRect/>
          </a:stretch>
        </p:blipFill>
        <p:spPr>
          <a:xfrm>
            <a:off x="4853974" y="4156201"/>
            <a:ext cx="3492500" cy="2324100"/>
          </a:xfrm>
          <a:prstGeom prst="rect">
            <a:avLst/>
          </a:prstGeom>
        </p:spPr>
      </p:pic>
      <p:pic>
        <p:nvPicPr>
          <p:cNvPr id="12" name="Picture 11" descr="Unknown.jpeg"/>
          <p:cNvPicPr>
            <a:picLocks noChangeAspect="1"/>
          </p:cNvPicPr>
          <p:nvPr/>
        </p:nvPicPr>
        <p:blipFill>
          <a:blip r:embed="rId5"/>
          <a:stretch>
            <a:fillRect/>
          </a:stretch>
        </p:blipFill>
        <p:spPr>
          <a:xfrm>
            <a:off x="262545" y="1726702"/>
            <a:ext cx="2795566" cy="2093976"/>
          </a:xfrm>
          <a:prstGeom prst="rect">
            <a:avLst/>
          </a:prstGeom>
        </p:spPr>
      </p:pic>
      <p:pic>
        <p:nvPicPr>
          <p:cNvPr id="14" name="Picture 13" descr="Unknown-1.jpeg"/>
          <p:cNvPicPr>
            <a:picLocks noChangeAspect="1"/>
          </p:cNvPicPr>
          <p:nvPr/>
        </p:nvPicPr>
        <p:blipFill>
          <a:blip r:embed="rId6"/>
          <a:stretch>
            <a:fillRect/>
          </a:stretch>
        </p:blipFill>
        <p:spPr>
          <a:xfrm>
            <a:off x="3179454" y="1411865"/>
            <a:ext cx="2209800" cy="2451100"/>
          </a:xfrm>
          <a:prstGeom prst="rect">
            <a:avLst/>
          </a:prstGeom>
        </p:spPr>
      </p:pic>
      <p:pic>
        <p:nvPicPr>
          <p:cNvPr id="17" name="Picture 16" descr="images-2.jpeg"/>
          <p:cNvPicPr>
            <a:picLocks noChangeAspect="1"/>
          </p:cNvPicPr>
          <p:nvPr/>
        </p:nvPicPr>
        <p:blipFill>
          <a:blip r:embed="rId7"/>
          <a:stretch>
            <a:fillRect/>
          </a:stretch>
        </p:blipFill>
        <p:spPr>
          <a:xfrm>
            <a:off x="5510597" y="1586240"/>
            <a:ext cx="3429000" cy="2374900"/>
          </a:xfrm>
          <a:prstGeom prst="rect">
            <a:avLst/>
          </a:prstGeom>
        </p:spPr>
      </p:pic>
    </p:spTree>
    <p:extLst>
      <p:ext uri="{BB962C8B-B14F-4D97-AF65-F5344CB8AC3E}">
        <p14:creationId xmlns:p14="http://schemas.microsoft.com/office/powerpoint/2010/main" val="1825832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60118" y="182796"/>
            <a:ext cx="3657760" cy="5428224"/>
          </a:xfrm>
        </p:spPr>
      </p:pic>
      <p:sp>
        <p:nvSpPr>
          <p:cNvPr id="4" name="Footer Placeholder 3"/>
          <p:cNvSpPr>
            <a:spLocks noGrp="1"/>
          </p:cNvSpPr>
          <p:nvPr>
            <p:ph type="ftr" sz="quarter" idx="11"/>
          </p:nvPr>
        </p:nvSpPr>
        <p:spPr/>
        <p:txBody>
          <a:bodyPr/>
          <a:lstStyle/>
          <a:p>
            <a:r>
              <a:rPr lang="en-US" dirty="0"/>
              <a:t>Laura Terrill</a:t>
            </a:r>
          </a:p>
        </p:txBody>
      </p:sp>
      <p:pic>
        <p:nvPicPr>
          <p:cNvPr id="7" name="Picture 6"/>
          <p:cNvPicPr>
            <a:picLocks noChangeAspect="1"/>
          </p:cNvPicPr>
          <p:nvPr/>
        </p:nvPicPr>
        <p:blipFill>
          <a:blip r:embed="rId3"/>
          <a:stretch>
            <a:fillRect/>
          </a:stretch>
        </p:blipFill>
        <p:spPr>
          <a:xfrm>
            <a:off x="3917878" y="911081"/>
            <a:ext cx="5113243" cy="4019009"/>
          </a:xfrm>
          <a:prstGeom prst="rect">
            <a:avLst/>
          </a:prstGeom>
        </p:spPr>
      </p:pic>
      <p:sp>
        <p:nvSpPr>
          <p:cNvPr id="6" name="Title 5"/>
          <p:cNvSpPr txBox="1">
            <a:spLocks/>
          </p:cNvSpPr>
          <p:nvPr/>
        </p:nvSpPr>
        <p:spPr>
          <a:xfrm>
            <a:off x="404585" y="5570532"/>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 family.</a:t>
            </a:r>
          </a:p>
        </p:txBody>
      </p:sp>
    </p:spTree>
    <p:extLst>
      <p:ext uri="{BB962C8B-B14F-4D97-AF65-F5344CB8AC3E}">
        <p14:creationId xmlns:p14="http://schemas.microsoft.com/office/powerpoint/2010/main" val="1592185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stretch>
            <a:fillRect/>
          </a:stretch>
        </p:blipFill>
        <p:spPr>
          <a:xfrm>
            <a:off x="85940" y="0"/>
            <a:ext cx="4486060" cy="6858000"/>
          </a:xfrm>
          <a:prstGeom prst="rect">
            <a:avLst/>
          </a:prstGeom>
        </p:spPr>
      </p:pic>
      <p:pic>
        <p:nvPicPr>
          <p:cNvPr id="6" name="Picture 5"/>
          <p:cNvPicPr>
            <a:picLocks noChangeAspect="1"/>
          </p:cNvPicPr>
          <p:nvPr/>
        </p:nvPicPr>
        <p:blipFill>
          <a:blip r:embed="rId3"/>
          <a:stretch>
            <a:fillRect/>
          </a:stretch>
        </p:blipFill>
        <p:spPr>
          <a:xfrm>
            <a:off x="5198035" y="571500"/>
            <a:ext cx="3175000" cy="2857500"/>
          </a:xfrm>
          <a:prstGeom prst="rect">
            <a:avLst/>
          </a:prstGeom>
        </p:spPr>
      </p:pic>
      <p:sp>
        <p:nvSpPr>
          <p:cNvPr id="7" name="Title 5"/>
          <p:cNvSpPr txBox="1">
            <a:spLocks/>
          </p:cNvSpPr>
          <p:nvPr/>
        </p:nvSpPr>
        <p:spPr>
          <a:xfrm>
            <a:off x="5198035" y="4288664"/>
            <a:ext cx="3219718" cy="1280793"/>
          </a:xfrm>
          <a:prstGeom prst="rect">
            <a:avLst/>
          </a:prstGeom>
          <a:solidFill>
            <a:schemeClr val="bg1"/>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pets. </a:t>
            </a:r>
          </a:p>
        </p:txBody>
      </p:sp>
    </p:spTree>
    <p:extLst>
      <p:ext uri="{BB962C8B-B14F-4D97-AF65-F5344CB8AC3E}">
        <p14:creationId xmlns:p14="http://schemas.microsoft.com/office/powerpoint/2010/main" val="7047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t>52</a:t>
            </a:fld>
            <a:endParaRPr lang="en-US" dirty="0"/>
          </a:p>
        </p:txBody>
      </p:sp>
    </p:spTree>
    <p:extLst>
      <p:ext uri="{BB962C8B-B14F-4D97-AF65-F5344CB8AC3E}">
        <p14:creationId xmlns:p14="http://schemas.microsoft.com/office/powerpoint/2010/main" val="106039508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6D22F896-40B5-4ADD-8801-0D06FADFA095}" type="slidenum">
              <a:rPr lang="en-US" dirty="0"/>
              <a:t>53</a:t>
            </a:fld>
            <a:endParaRPr lang="en-US" dirty="0"/>
          </a:p>
        </p:txBody>
      </p:sp>
      <p:sp>
        <p:nvSpPr>
          <p:cNvPr id="8" name="Title 1"/>
          <p:cNvSpPr txBox="1">
            <a:spLocks/>
          </p:cNvSpPr>
          <p:nvPr/>
        </p:nvSpPr>
        <p:spPr>
          <a:xfrm>
            <a:off x="23616" y="0"/>
            <a:ext cx="8004848" cy="1103753"/>
          </a:xfrm>
          <a:prstGeom prst="rect">
            <a:avLst/>
          </a:prstGeom>
          <a:solidFill>
            <a:srgbClr val="0F3F55"/>
          </a:solidFill>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solidFill>
              </a:rPr>
              <a:t>Contemporary Life: A Day in the Life</a:t>
            </a:r>
            <a:br>
              <a:rPr lang="en-US">
                <a:solidFill>
                  <a:schemeClr val="tx1"/>
                </a:solidFill>
              </a:rPr>
            </a:br>
            <a:r>
              <a:rPr lang="en-US" sz="3100">
                <a:solidFill>
                  <a:schemeClr val="tx1"/>
                </a:solidFill>
              </a:rPr>
              <a:t>How does where I live influence what I do?</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652" y="749300"/>
            <a:ext cx="2387600" cy="61087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22" y="1103753"/>
            <a:ext cx="5361590" cy="5215062"/>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19" y="5110332"/>
            <a:ext cx="4161113" cy="1747668"/>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6" y="3065904"/>
            <a:ext cx="3671261" cy="2184400"/>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48545" y="1141289"/>
            <a:ext cx="2565259" cy="4356100"/>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61838" y="5063327"/>
            <a:ext cx="2669814" cy="1747863"/>
          </a:xfrm>
          <a:prstGeom prst="rect">
            <a:avLst/>
          </a:prstGeom>
        </p:spPr>
      </p:pic>
    </p:spTree>
    <p:extLst>
      <p:ext uri="{BB962C8B-B14F-4D97-AF65-F5344CB8AC3E}">
        <p14:creationId xmlns:p14="http://schemas.microsoft.com/office/powerpoint/2010/main" val="69738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062" y="472685"/>
            <a:ext cx="7971825" cy="848286"/>
          </a:xfrm>
          <a:solidFill>
            <a:schemeClr val="accent1"/>
          </a:solidFill>
        </p:spPr>
        <p:txBody>
          <a:bodyPr>
            <a:normAutofit/>
          </a:bodyPr>
          <a:lstStyle/>
          <a:p>
            <a:r>
              <a:rPr lang="en-US" sz="3600">
                <a:solidFill>
                  <a:schemeClr val="tx1"/>
                </a:solidFill>
                <a:latin typeface="Corbel" charset="0"/>
                <a:ea typeface="Corbel" charset="0"/>
                <a:cs typeface="Corbel" charset="0"/>
              </a:rPr>
              <a:t>Explain the </a:t>
            </a:r>
            <a:r>
              <a:rPr lang="en-US" sz="3600" smtClean="0">
                <a:solidFill>
                  <a:schemeClr val="tx1"/>
                </a:solidFill>
                <a:latin typeface="Corbel" charset="0"/>
                <a:ea typeface="Corbel" charset="0"/>
                <a:cs typeface="Corbel" charset="0"/>
              </a:rPr>
              <a:t>images found in the article….</a:t>
            </a:r>
            <a:endParaRPr lang="en-US" sz="3600">
              <a:solidFill>
                <a:schemeClr val="tx1"/>
              </a:solidFill>
              <a:latin typeface="Corbel" charset="0"/>
              <a:ea typeface="Corbel" charset="0"/>
              <a:cs typeface="Corbel" charset="0"/>
            </a:endParaRPr>
          </a:p>
        </p:txBody>
      </p:sp>
      <p:sp>
        <p:nvSpPr>
          <p:cNvPr id="3" name="Footer Placeholder 2"/>
          <p:cNvSpPr>
            <a:spLocks noGrp="1"/>
          </p:cNvSpPr>
          <p:nvPr>
            <p:ph type="ftr" sz="quarter" idx="11"/>
          </p:nvPr>
        </p:nvSpPr>
        <p:spPr/>
        <p:txBody>
          <a:bodyPr/>
          <a:lstStyle/>
          <a:p>
            <a:r>
              <a:rPr lang="en-US"/>
              <a:t>Laura Terrill</a:t>
            </a:r>
          </a:p>
        </p:txBody>
      </p:sp>
      <p:pic>
        <p:nvPicPr>
          <p:cNvPr id="6" name="Picture 5" descr="Dakar_plage_vue_du_ciel-Jessykoffi-CC-BY-SA-3.jpg"/>
          <p:cNvPicPr>
            <a:picLocks noChangeAspect="1"/>
          </p:cNvPicPr>
          <p:nvPr/>
        </p:nvPicPr>
        <p:blipFill>
          <a:blip r:embed="rId2"/>
          <a:stretch>
            <a:fillRect/>
          </a:stretch>
        </p:blipFill>
        <p:spPr>
          <a:xfrm>
            <a:off x="580062" y="1643410"/>
            <a:ext cx="2804160" cy="2103120"/>
          </a:xfrm>
          <a:prstGeom prst="rect">
            <a:avLst/>
          </a:prstGeom>
        </p:spPr>
      </p:pic>
      <p:pic>
        <p:nvPicPr>
          <p:cNvPr id="7" name="Picture 6" descr="abass-UNE.jpg"/>
          <p:cNvPicPr>
            <a:picLocks noChangeAspect="1"/>
          </p:cNvPicPr>
          <p:nvPr/>
        </p:nvPicPr>
        <p:blipFill>
          <a:blip r:embed="rId3"/>
          <a:stretch>
            <a:fillRect/>
          </a:stretch>
        </p:blipFill>
        <p:spPr>
          <a:xfrm>
            <a:off x="2981833" y="4363153"/>
            <a:ext cx="2639334" cy="1828800"/>
          </a:xfrm>
          <a:prstGeom prst="rect">
            <a:avLst/>
          </a:prstGeom>
        </p:spPr>
      </p:pic>
      <p:pic>
        <p:nvPicPr>
          <p:cNvPr id="8" name="Picture 7" descr="Screen Shot 2015-08-07 at 2.09.50 PM.png"/>
          <p:cNvPicPr>
            <a:picLocks noChangeAspect="1"/>
          </p:cNvPicPr>
          <p:nvPr/>
        </p:nvPicPr>
        <p:blipFill>
          <a:blip r:embed="rId4"/>
          <a:stretch>
            <a:fillRect/>
          </a:stretch>
        </p:blipFill>
        <p:spPr>
          <a:xfrm>
            <a:off x="3522722" y="1608138"/>
            <a:ext cx="2402663" cy="2286000"/>
          </a:xfrm>
          <a:prstGeom prst="rect">
            <a:avLst/>
          </a:prstGeom>
        </p:spPr>
      </p:pic>
      <p:pic>
        <p:nvPicPr>
          <p:cNvPr id="9" name="Picture 8" descr="Screen Shot 2015-08-07 at 2.11.10 PM.png"/>
          <p:cNvPicPr>
            <a:picLocks noChangeAspect="1"/>
          </p:cNvPicPr>
          <p:nvPr/>
        </p:nvPicPr>
        <p:blipFill>
          <a:blip r:embed="rId5"/>
          <a:stretch>
            <a:fillRect/>
          </a:stretch>
        </p:blipFill>
        <p:spPr>
          <a:xfrm>
            <a:off x="6202385" y="1608138"/>
            <a:ext cx="2563663" cy="2286000"/>
          </a:xfrm>
          <a:prstGeom prst="rect">
            <a:avLst/>
          </a:prstGeom>
        </p:spPr>
      </p:pic>
      <p:pic>
        <p:nvPicPr>
          <p:cNvPr id="10" name="Picture 9" descr="Screen Shot 2015-08-07 at 2.13.19 PM.png"/>
          <p:cNvPicPr>
            <a:picLocks noChangeAspect="1"/>
          </p:cNvPicPr>
          <p:nvPr/>
        </p:nvPicPr>
        <p:blipFill>
          <a:blip r:embed="rId6"/>
          <a:stretch>
            <a:fillRect/>
          </a:stretch>
        </p:blipFill>
        <p:spPr>
          <a:xfrm>
            <a:off x="728663" y="3893581"/>
            <a:ext cx="2220521" cy="2505456"/>
          </a:xfrm>
          <a:prstGeom prst="rect">
            <a:avLst/>
          </a:prstGeom>
        </p:spPr>
      </p:pic>
      <p:pic>
        <p:nvPicPr>
          <p:cNvPr id="11" name="Picture 10" descr="Unknown.jpeg"/>
          <p:cNvPicPr>
            <a:picLocks noChangeAspect="1"/>
          </p:cNvPicPr>
          <p:nvPr/>
        </p:nvPicPr>
        <p:blipFill>
          <a:blip r:embed="rId7"/>
          <a:stretch>
            <a:fillRect/>
          </a:stretch>
        </p:blipFill>
        <p:spPr>
          <a:xfrm>
            <a:off x="5510598" y="4049537"/>
            <a:ext cx="3467100" cy="2349500"/>
          </a:xfrm>
          <a:prstGeom prst="rect">
            <a:avLst/>
          </a:prstGeom>
        </p:spPr>
      </p:pic>
    </p:spTree>
    <p:extLst>
      <p:ext uri="{BB962C8B-B14F-4D97-AF65-F5344CB8AC3E}">
        <p14:creationId xmlns:p14="http://schemas.microsoft.com/office/powerpoint/2010/main" val="194064749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19" y="391833"/>
            <a:ext cx="8340435" cy="925844"/>
          </a:xfrm>
          <a:solidFill>
            <a:schemeClr val="accent1"/>
          </a:solidFill>
        </p:spPr>
        <p:txBody>
          <a:bodyPr>
            <a:noAutofit/>
          </a:bodyPr>
          <a:lstStyle/>
          <a:p>
            <a:pPr algn="ctr"/>
            <a:r>
              <a:rPr lang="en-US" sz="3200">
                <a:solidFill>
                  <a:schemeClr val="tx1"/>
                </a:solidFill>
                <a:latin typeface="Corbel" charset="0"/>
                <a:ea typeface="Corbel" charset="0"/>
                <a:cs typeface="Corbel" charset="0"/>
              </a:rPr>
              <a:t>Que font-ils cet été ? Abass, 7 ans, Sénégalais</a:t>
            </a:r>
          </a:p>
        </p:txBody>
      </p:sp>
      <p:sp>
        <p:nvSpPr>
          <p:cNvPr id="9" name="Content Placeholder 8"/>
          <p:cNvSpPr>
            <a:spLocks noGrp="1"/>
          </p:cNvSpPr>
          <p:nvPr>
            <p:ph idx="1"/>
          </p:nvPr>
        </p:nvSpPr>
        <p:spPr>
          <a:xfrm>
            <a:off x="1028700" y="1543045"/>
            <a:ext cx="7200900" cy="3581400"/>
          </a:xfrm>
        </p:spPr>
        <p:txBody>
          <a:bodyPr>
            <a:normAutofit lnSpcReduction="10000"/>
          </a:bodyPr>
          <a:lstStyle/>
          <a:p>
            <a:pPr marL="0" indent="0">
              <a:spcBef>
                <a:spcPts val="100"/>
              </a:spcBef>
              <a:buNone/>
            </a:pPr>
            <a:r>
              <a:rPr lang="en-US" sz="2400">
                <a:solidFill>
                  <a:schemeClr val="tx1"/>
                </a:solidFill>
                <a:latin typeface="Corbel" charset="0"/>
                <a:ea typeface="Corbel" charset="0"/>
                <a:cs typeface="Corbel" charset="0"/>
              </a:rPr>
              <a:t>Voici Abass, un Sénégalais de 7 ans qui habite à Dakar, la capitale du Sénégal. Il parle le wolof, la langue la plus courante au Sénégal. Mais il maîtrise aussi très bien le français. Dans son pays, les vacances durent trois mois: la chance</a:t>
            </a:r>
            <a:r>
              <a:rPr lang="en-US" sz="2400" smtClean="0">
                <a:solidFill>
                  <a:schemeClr val="tx1"/>
                </a:solidFill>
                <a:latin typeface="Corbel" charset="0"/>
                <a:ea typeface="Corbel" charset="0"/>
                <a:cs typeface="Corbel" charset="0"/>
              </a:rPr>
              <a:t>!</a:t>
            </a:r>
          </a:p>
          <a:p>
            <a:pPr marL="0" indent="0">
              <a:spcBef>
                <a:spcPts val="100"/>
              </a:spcBef>
              <a:buNone/>
            </a:pPr>
            <a:endParaRPr lang="en-US" sz="2400">
              <a:solidFill>
                <a:schemeClr val="tx1"/>
              </a:solidFill>
              <a:latin typeface="Corbel" charset="0"/>
              <a:ea typeface="Corbel" charset="0"/>
              <a:cs typeface="Corbel" charset="0"/>
            </a:endParaRPr>
          </a:p>
          <a:p>
            <a:pPr marL="0" indent="0">
              <a:spcBef>
                <a:spcPts val="100"/>
              </a:spcBef>
              <a:buNone/>
            </a:pPr>
            <a:r>
              <a:rPr lang="en-US" sz="2400">
                <a:solidFill>
                  <a:schemeClr val="tx1"/>
                </a:solidFill>
                <a:latin typeface="Corbel" charset="0"/>
                <a:ea typeface="Corbel" charset="0"/>
                <a:cs typeface="Corbel" charset="0"/>
              </a:rPr>
              <a:t>Here’s Abass, a Senegalese who is 7 years old who lives in Dakar, capital of Senegal. He speaks Wolof, the most common language in Senegal. But he also speaks French very well. In his country, the holidays last three months: luck!</a:t>
            </a:r>
          </a:p>
          <a:p>
            <a:endParaRPr lang="en-US">
              <a:solidFill>
                <a:schemeClr val="tx1"/>
              </a:solidFill>
              <a:latin typeface="Corbel" charset="0"/>
              <a:ea typeface="Corbel" charset="0"/>
              <a:cs typeface="Corbel" charset="0"/>
            </a:endParaRPr>
          </a:p>
        </p:txBody>
      </p:sp>
      <p:sp>
        <p:nvSpPr>
          <p:cNvPr id="6" name="Footer Placeholder 5"/>
          <p:cNvSpPr>
            <a:spLocks noGrp="1"/>
          </p:cNvSpPr>
          <p:nvPr>
            <p:ph type="ftr" sz="quarter" idx="11"/>
          </p:nvPr>
        </p:nvSpPr>
        <p:spPr/>
        <p:txBody>
          <a:bodyPr/>
          <a:lstStyle/>
          <a:p>
            <a:r>
              <a:rPr lang="en-US"/>
              <a:t>Laura Terrill</a:t>
            </a:r>
          </a:p>
        </p:txBody>
      </p:sp>
      <p:sp>
        <p:nvSpPr>
          <p:cNvPr id="10" name="TextBox 9"/>
          <p:cNvSpPr txBox="1"/>
          <p:nvPr/>
        </p:nvSpPr>
        <p:spPr>
          <a:xfrm>
            <a:off x="2426411" y="6429552"/>
            <a:ext cx="6574774" cy="307777"/>
          </a:xfrm>
          <a:prstGeom prst="rect">
            <a:avLst/>
          </a:prstGeom>
          <a:noFill/>
        </p:spPr>
        <p:txBody>
          <a:bodyPr wrap="none" rtlCol="0">
            <a:spAutoFit/>
          </a:bodyPr>
          <a:lstStyle/>
          <a:p>
            <a:r>
              <a:rPr lang="en-US" sz="1400"/>
              <a:t>http://1jour1actu.com/monde/que-font-ils-cet-ete-abass-7-ans-senegalais-65837/ </a:t>
            </a:r>
          </a:p>
        </p:txBody>
      </p:sp>
      <p:pic>
        <p:nvPicPr>
          <p:cNvPr id="11" name="Picture 10" descr="Screen Shot 2015-08-07 at 2.13.37 PM.png"/>
          <p:cNvPicPr>
            <a:picLocks noChangeAspect="1"/>
          </p:cNvPicPr>
          <p:nvPr/>
        </p:nvPicPr>
        <p:blipFill>
          <a:blip r:embed="rId2"/>
          <a:stretch>
            <a:fillRect/>
          </a:stretch>
        </p:blipFill>
        <p:spPr>
          <a:xfrm>
            <a:off x="0" y="5077889"/>
            <a:ext cx="9144000" cy="1403952"/>
          </a:xfrm>
          <a:prstGeom prst="rect">
            <a:avLst/>
          </a:prstGeom>
        </p:spPr>
      </p:pic>
    </p:spTree>
    <p:extLst>
      <p:ext uri="{BB962C8B-B14F-4D97-AF65-F5344CB8AC3E}">
        <p14:creationId xmlns:p14="http://schemas.microsoft.com/office/powerpoint/2010/main" val="48078421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062" y="472685"/>
            <a:ext cx="7971825" cy="848286"/>
          </a:xfrm>
          <a:solidFill>
            <a:schemeClr val="accent1"/>
          </a:solidFill>
        </p:spPr>
        <p:txBody>
          <a:bodyPr>
            <a:normAutofit/>
          </a:bodyPr>
          <a:lstStyle/>
          <a:p>
            <a:r>
              <a:rPr lang="en-US" sz="3600">
                <a:solidFill>
                  <a:schemeClr val="tx1"/>
                </a:solidFill>
                <a:latin typeface="Corbel" charset="0"/>
                <a:ea typeface="Corbel" charset="0"/>
                <a:cs typeface="Corbel" charset="0"/>
              </a:rPr>
              <a:t>Explain the </a:t>
            </a:r>
            <a:r>
              <a:rPr lang="en-US" sz="3600" smtClean="0">
                <a:solidFill>
                  <a:schemeClr val="tx1"/>
                </a:solidFill>
                <a:latin typeface="Corbel" charset="0"/>
                <a:ea typeface="Corbel" charset="0"/>
                <a:cs typeface="Corbel" charset="0"/>
              </a:rPr>
              <a:t>images found in the article….</a:t>
            </a:r>
            <a:endParaRPr lang="en-US" sz="3600">
              <a:solidFill>
                <a:schemeClr val="tx1"/>
              </a:solidFill>
              <a:latin typeface="Corbel" charset="0"/>
              <a:ea typeface="Corbel" charset="0"/>
              <a:cs typeface="Corbel" charset="0"/>
            </a:endParaRPr>
          </a:p>
        </p:txBody>
      </p:sp>
      <p:sp>
        <p:nvSpPr>
          <p:cNvPr id="3" name="Footer Placeholder 2"/>
          <p:cNvSpPr>
            <a:spLocks noGrp="1"/>
          </p:cNvSpPr>
          <p:nvPr>
            <p:ph type="ftr" sz="quarter" idx="11"/>
          </p:nvPr>
        </p:nvSpPr>
        <p:spPr/>
        <p:txBody>
          <a:bodyPr/>
          <a:lstStyle/>
          <a:p>
            <a:r>
              <a:rPr lang="en-US"/>
              <a:t>Laura Terrill</a:t>
            </a:r>
          </a:p>
        </p:txBody>
      </p:sp>
      <p:pic>
        <p:nvPicPr>
          <p:cNvPr id="6" name="Picture 5" descr="Dakar_plage_vue_du_ciel-Jessykoffi-CC-BY-SA-3.jpg"/>
          <p:cNvPicPr>
            <a:picLocks noChangeAspect="1"/>
          </p:cNvPicPr>
          <p:nvPr/>
        </p:nvPicPr>
        <p:blipFill>
          <a:blip r:embed="rId2"/>
          <a:stretch>
            <a:fillRect/>
          </a:stretch>
        </p:blipFill>
        <p:spPr>
          <a:xfrm>
            <a:off x="580062" y="1643410"/>
            <a:ext cx="2804160" cy="2103120"/>
          </a:xfrm>
          <a:prstGeom prst="rect">
            <a:avLst/>
          </a:prstGeom>
        </p:spPr>
      </p:pic>
      <p:pic>
        <p:nvPicPr>
          <p:cNvPr id="7" name="Picture 6" descr="abass-UNE.jpg"/>
          <p:cNvPicPr>
            <a:picLocks noChangeAspect="1"/>
          </p:cNvPicPr>
          <p:nvPr/>
        </p:nvPicPr>
        <p:blipFill>
          <a:blip r:embed="rId3"/>
          <a:stretch>
            <a:fillRect/>
          </a:stretch>
        </p:blipFill>
        <p:spPr>
          <a:xfrm>
            <a:off x="2978614" y="4223274"/>
            <a:ext cx="2468033" cy="1710105"/>
          </a:xfrm>
          <a:prstGeom prst="rect">
            <a:avLst/>
          </a:prstGeom>
        </p:spPr>
      </p:pic>
      <p:pic>
        <p:nvPicPr>
          <p:cNvPr id="8" name="Picture 7" descr="Screen Shot 2015-08-07 at 2.09.50 PM.png"/>
          <p:cNvPicPr>
            <a:picLocks noChangeAspect="1"/>
          </p:cNvPicPr>
          <p:nvPr/>
        </p:nvPicPr>
        <p:blipFill>
          <a:blip r:embed="rId4"/>
          <a:stretch>
            <a:fillRect/>
          </a:stretch>
        </p:blipFill>
        <p:spPr>
          <a:xfrm>
            <a:off x="3522722" y="1608138"/>
            <a:ext cx="2402663" cy="2286000"/>
          </a:xfrm>
          <a:prstGeom prst="rect">
            <a:avLst/>
          </a:prstGeom>
        </p:spPr>
      </p:pic>
      <p:pic>
        <p:nvPicPr>
          <p:cNvPr id="9" name="Picture 8" descr="Screen Shot 2015-08-07 at 2.11.10 PM.png"/>
          <p:cNvPicPr>
            <a:picLocks noChangeAspect="1"/>
          </p:cNvPicPr>
          <p:nvPr/>
        </p:nvPicPr>
        <p:blipFill>
          <a:blip r:embed="rId5"/>
          <a:stretch>
            <a:fillRect/>
          </a:stretch>
        </p:blipFill>
        <p:spPr>
          <a:xfrm>
            <a:off x="6202385" y="1608138"/>
            <a:ext cx="2563663" cy="2286000"/>
          </a:xfrm>
          <a:prstGeom prst="rect">
            <a:avLst/>
          </a:prstGeom>
        </p:spPr>
      </p:pic>
      <p:pic>
        <p:nvPicPr>
          <p:cNvPr id="10" name="Picture 9" descr="Screen Shot 2015-08-07 at 2.13.19 PM.png"/>
          <p:cNvPicPr>
            <a:picLocks noChangeAspect="1"/>
          </p:cNvPicPr>
          <p:nvPr/>
        </p:nvPicPr>
        <p:blipFill>
          <a:blip r:embed="rId6"/>
          <a:stretch>
            <a:fillRect/>
          </a:stretch>
        </p:blipFill>
        <p:spPr>
          <a:xfrm>
            <a:off x="597484" y="4068969"/>
            <a:ext cx="1804351" cy="2035884"/>
          </a:xfrm>
          <a:prstGeom prst="rect">
            <a:avLst/>
          </a:prstGeom>
        </p:spPr>
      </p:pic>
      <p:pic>
        <p:nvPicPr>
          <p:cNvPr id="11" name="Picture 10" descr="Unknown.jpeg"/>
          <p:cNvPicPr>
            <a:picLocks noChangeAspect="1"/>
          </p:cNvPicPr>
          <p:nvPr/>
        </p:nvPicPr>
        <p:blipFill>
          <a:blip r:embed="rId7"/>
          <a:stretch>
            <a:fillRect/>
          </a:stretch>
        </p:blipFill>
        <p:spPr>
          <a:xfrm>
            <a:off x="5510598" y="4049537"/>
            <a:ext cx="3467100" cy="2349500"/>
          </a:xfrm>
          <a:prstGeom prst="rect">
            <a:avLst/>
          </a:prstGeom>
        </p:spPr>
      </p:pic>
      <p:sp>
        <p:nvSpPr>
          <p:cNvPr id="4" name="TextBox 3"/>
          <p:cNvSpPr txBox="1"/>
          <p:nvPr/>
        </p:nvSpPr>
        <p:spPr>
          <a:xfrm>
            <a:off x="859842" y="6095303"/>
            <a:ext cx="2150845" cy="646331"/>
          </a:xfrm>
          <a:prstGeom prst="rect">
            <a:avLst/>
          </a:prstGeom>
          <a:noFill/>
        </p:spPr>
        <p:txBody>
          <a:bodyPr wrap="none" rtlCol="0">
            <a:spAutoFit/>
          </a:bodyPr>
          <a:lstStyle/>
          <a:p>
            <a:r>
              <a:rPr lang="en-US" b="1"/>
              <a:t>Dakar</a:t>
            </a:r>
          </a:p>
          <a:p>
            <a:r>
              <a:rPr lang="en-US" b="1"/>
              <a:t>Capitale du Sénégal</a:t>
            </a:r>
          </a:p>
        </p:txBody>
      </p:sp>
      <p:sp>
        <p:nvSpPr>
          <p:cNvPr id="5" name="TextBox 4"/>
          <p:cNvSpPr txBox="1"/>
          <p:nvPr/>
        </p:nvSpPr>
        <p:spPr>
          <a:xfrm>
            <a:off x="3522722" y="6001555"/>
            <a:ext cx="2029723" cy="646331"/>
          </a:xfrm>
          <a:prstGeom prst="rect">
            <a:avLst/>
          </a:prstGeom>
          <a:noFill/>
        </p:spPr>
        <p:txBody>
          <a:bodyPr wrap="none" rtlCol="0">
            <a:spAutoFit/>
          </a:bodyPr>
          <a:lstStyle/>
          <a:p>
            <a:r>
              <a:rPr lang="en-US" b="1"/>
              <a:t>Abass, 7 ans, parle</a:t>
            </a:r>
          </a:p>
          <a:p>
            <a:r>
              <a:rPr lang="en-US" b="1"/>
              <a:t>français et wolof</a:t>
            </a:r>
          </a:p>
        </p:txBody>
      </p:sp>
      <p:sp>
        <p:nvSpPr>
          <p:cNvPr id="12" name="Slide Number Placeholder 11"/>
          <p:cNvSpPr>
            <a:spLocks noGrp="1"/>
          </p:cNvSpPr>
          <p:nvPr>
            <p:ph type="sldNum" sz="quarter" idx="12"/>
          </p:nvPr>
        </p:nvSpPr>
        <p:spPr/>
        <p:txBody>
          <a:bodyPr/>
          <a:lstStyle/>
          <a:p>
            <a:fld id="{74C2F60E-34D8-DD42-93FD-7BD7AE432328}" type="slidenum">
              <a:rPr lang="en-US"/>
              <a:pPr/>
              <a:t>56</a:t>
            </a:fld>
            <a:endParaRPr lang="en-US"/>
          </a:p>
        </p:txBody>
      </p:sp>
    </p:spTree>
    <p:extLst>
      <p:ext uri="{BB962C8B-B14F-4D97-AF65-F5344CB8AC3E}">
        <p14:creationId xmlns:p14="http://schemas.microsoft.com/office/powerpoint/2010/main" val="202471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20428"/>
            <a:ext cx="7886700" cy="1028699"/>
          </a:xfrm>
          <a:solidFill>
            <a:schemeClr val="bg1"/>
          </a:solidFill>
        </p:spPr>
        <p:txBody>
          <a:bodyPr/>
          <a:lstStyle/>
          <a:p>
            <a:pPr algn="ctr"/>
            <a:r>
              <a:rPr lang="en-US"/>
              <a:t>Interpretive Mode</a:t>
            </a:r>
          </a:p>
        </p:txBody>
      </p:sp>
      <p:sp>
        <p:nvSpPr>
          <p:cNvPr id="181252" name="Content Placeholder 6"/>
          <p:cNvSpPr>
            <a:spLocks noGrp="1"/>
          </p:cNvSpPr>
          <p:nvPr>
            <p:ph sz="half" idx="2"/>
          </p:nvPr>
        </p:nvSpPr>
        <p:spPr>
          <a:xfrm>
            <a:off x="5029079" y="2761909"/>
            <a:ext cx="3486271" cy="3085099"/>
          </a:xfrm>
          <a:solidFill>
            <a:schemeClr val="accent1"/>
          </a:solidFill>
        </p:spPr>
        <p:txBody>
          <a:bodyPr>
            <a:normAutofit/>
          </a:bodyPr>
          <a:lstStyle/>
          <a:p>
            <a:pPr marL="0" indent="0" eaLnBrk="1" hangingPunct="1">
              <a:lnSpc>
                <a:spcPct val="120000"/>
              </a:lnSpc>
              <a:spcBef>
                <a:spcPct val="0"/>
              </a:spcBef>
              <a:buFont typeface="Wingdings" pitchFamily="-109" charset="2"/>
              <a:buNone/>
            </a:pPr>
            <a:r>
              <a:rPr lang="en-US" sz="2000" smtClean="0">
                <a:solidFill>
                  <a:schemeClr val="tx1"/>
                </a:solidFill>
              </a:rPr>
              <a:t>Senegal is a country in western Africa. It is along the Atlantic Ocean. It’s surrounded by Mauritania, Mali, Guinea and Guinea-Bissau. In the middle of it’s land, there is a little country, Gambia. In Senegal, there are 14 million people. </a:t>
            </a:r>
          </a:p>
        </p:txBody>
      </p:sp>
      <p:sp>
        <p:nvSpPr>
          <p:cNvPr id="181253" name="Footer Placeholder 2"/>
          <p:cNvSpPr>
            <a:spLocks noGrp="1"/>
          </p:cNvSpPr>
          <p:nvPr>
            <p:ph type="ftr" sz="quarter" idx="11"/>
          </p:nvPr>
        </p:nvSpPr>
        <p:spPr bwMode="auto">
          <a:xfrm>
            <a:off x="120765" y="6292642"/>
            <a:ext cx="2057400" cy="365125"/>
          </a:xfrm>
          <a:prstGeom prst="rect">
            <a:avLst/>
          </a:prstGeom>
          <a:noFill/>
          <a:ln>
            <a:miter lim="800000"/>
            <a:headEnd/>
            <a:tailEnd/>
          </a:ln>
        </p:spPr>
        <p:txBody>
          <a:bodyPr wrap="square" lIns="91440" tIns="45720" rIns="91440" bIns="45720" numCol="1" anchorCtr="0" compatLnSpc="1">
            <a:prstTxWarp prst="textNoShape">
              <a:avLst/>
            </a:prstTxWarp>
          </a:bodyPr>
          <a:lstStyle/>
          <a:p>
            <a:r>
              <a:rPr lang="en-US"/>
              <a:t>Laura Terrill</a:t>
            </a:r>
          </a:p>
        </p:txBody>
      </p:sp>
      <p:sp>
        <p:nvSpPr>
          <p:cNvPr id="10" name="TextBox 9"/>
          <p:cNvSpPr txBox="1"/>
          <p:nvPr/>
        </p:nvSpPr>
        <p:spPr>
          <a:xfrm>
            <a:off x="287456" y="4705458"/>
            <a:ext cx="4584700" cy="1015663"/>
          </a:xfrm>
          <a:prstGeom prst="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2000">
                <a:solidFill>
                  <a:schemeClr val="tx1"/>
                </a:solidFill>
              </a:rPr>
              <a:t>Students write/think of questions in target language that are answered in the text. Then, they pair and ask each other.</a:t>
            </a:r>
          </a:p>
        </p:txBody>
      </p:sp>
      <p:sp>
        <p:nvSpPr>
          <p:cNvPr id="3" name="Slide Number Placeholder 2"/>
          <p:cNvSpPr>
            <a:spLocks noGrp="1"/>
          </p:cNvSpPr>
          <p:nvPr>
            <p:ph type="sldNum" sz="quarter" idx="12"/>
          </p:nvPr>
        </p:nvSpPr>
        <p:spPr/>
        <p:txBody>
          <a:bodyPr/>
          <a:lstStyle/>
          <a:p>
            <a:fld id="{74C2F60E-34D8-DD42-93FD-7BD7AE432328}" type="slidenum">
              <a:rPr lang="en-US"/>
              <a:pPr/>
              <a:t>57</a:t>
            </a:fld>
            <a:endParaRPr lang="en-US"/>
          </a:p>
        </p:txBody>
      </p:sp>
      <p:pic>
        <p:nvPicPr>
          <p:cNvPr id="9" name="Picture 8" descr="Screen Shot 2015-08-07 at 2.13.19 PM.png"/>
          <p:cNvPicPr>
            <a:picLocks noChangeAspect="1"/>
          </p:cNvPicPr>
          <p:nvPr/>
        </p:nvPicPr>
        <p:blipFill>
          <a:blip r:embed="rId2"/>
          <a:stretch>
            <a:fillRect/>
          </a:stretch>
        </p:blipFill>
        <p:spPr>
          <a:xfrm>
            <a:off x="287456" y="2760215"/>
            <a:ext cx="1724019" cy="1945243"/>
          </a:xfrm>
          <a:prstGeom prst="rect">
            <a:avLst/>
          </a:prstGeom>
        </p:spPr>
      </p:pic>
      <p:pic>
        <p:nvPicPr>
          <p:cNvPr id="11" name="Picture 10" descr="Screen Shot 2015-08-07 at 2.13.37 PM.png"/>
          <p:cNvPicPr>
            <a:picLocks noChangeAspect="1"/>
          </p:cNvPicPr>
          <p:nvPr/>
        </p:nvPicPr>
        <p:blipFill>
          <a:blip r:embed="rId3"/>
          <a:stretch>
            <a:fillRect/>
          </a:stretch>
        </p:blipFill>
        <p:spPr>
          <a:xfrm>
            <a:off x="0" y="1186934"/>
            <a:ext cx="9144000" cy="1403952"/>
          </a:xfrm>
          <a:prstGeom prst="rect">
            <a:avLst/>
          </a:prstGeom>
        </p:spPr>
      </p:pic>
      <p:pic>
        <p:nvPicPr>
          <p:cNvPr id="12" name="Picture 11" descr="Dakar_plage_vue_du_ciel-Jessykoffi-CC-BY-SA-3.jpg"/>
          <p:cNvPicPr>
            <a:picLocks noChangeAspect="1"/>
          </p:cNvPicPr>
          <p:nvPr/>
        </p:nvPicPr>
        <p:blipFill>
          <a:blip r:embed="rId4"/>
          <a:stretch>
            <a:fillRect/>
          </a:stretch>
        </p:blipFill>
        <p:spPr>
          <a:xfrm>
            <a:off x="2370301" y="2836547"/>
            <a:ext cx="2390104" cy="1792578"/>
          </a:xfrm>
          <a:prstGeom prst="rect">
            <a:avLst/>
          </a:prstGeom>
        </p:spPr>
      </p:pic>
      <p:sp>
        <p:nvSpPr>
          <p:cNvPr id="5" name="TextBox 4"/>
          <p:cNvSpPr txBox="1"/>
          <p:nvPr/>
        </p:nvSpPr>
        <p:spPr>
          <a:xfrm>
            <a:off x="2370301" y="6078849"/>
            <a:ext cx="5331854" cy="646331"/>
          </a:xfrm>
          <a:prstGeom prst="rect">
            <a:avLst/>
          </a:prstGeom>
          <a:solidFill>
            <a:schemeClr val="bg1"/>
          </a:solidFill>
        </p:spPr>
        <p:txBody>
          <a:bodyPr wrap="square" rtlCol="0">
            <a:spAutoFit/>
          </a:bodyPr>
          <a:lstStyle/>
          <a:p>
            <a:pPr algn="ctr"/>
            <a:r>
              <a:rPr lang="en-US" i="1"/>
              <a:t>Where is Senegal? Is Senegal in Africa or Europe? How many people live in Senegal?  </a:t>
            </a:r>
          </a:p>
        </p:txBody>
      </p:sp>
    </p:spTree>
    <p:extLst>
      <p:ext uri="{BB962C8B-B14F-4D97-AF65-F5344CB8AC3E}">
        <p14:creationId xmlns:p14="http://schemas.microsoft.com/office/powerpoint/2010/main" val="1319664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125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125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2" grpId="0" build="p" animBg="1"/>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564" y="334893"/>
            <a:ext cx="6210476" cy="1330764"/>
          </a:xfrm>
          <a:solidFill>
            <a:schemeClr val="bg1"/>
          </a:solidFill>
        </p:spPr>
        <p:txBody>
          <a:bodyPr>
            <a:normAutofit/>
          </a:bodyPr>
          <a:lstStyle/>
          <a:p>
            <a:pPr algn="ctr"/>
            <a:r>
              <a:rPr lang="en-US"/>
              <a:t>Presentational Mode</a:t>
            </a:r>
          </a:p>
        </p:txBody>
      </p:sp>
      <p:sp>
        <p:nvSpPr>
          <p:cNvPr id="6" name="Content Placeholder 5"/>
          <p:cNvSpPr>
            <a:spLocks noGrp="1"/>
          </p:cNvSpPr>
          <p:nvPr>
            <p:ph sz="half" idx="1"/>
          </p:nvPr>
        </p:nvSpPr>
        <p:spPr>
          <a:xfrm>
            <a:off x="1094704" y="2588653"/>
            <a:ext cx="3514208" cy="3588309"/>
          </a:xfrm>
          <a:solidFill>
            <a:schemeClr val="bg1"/>
          </a:solidFill>
        </p:spPr>
        <p:txBody>
          <a:bodyPr anchor="ctr"/>
          <a:lstStyle/>
          <a:p>
            <a:pPr marL="0" indent="0" algn="ctr">
              <a:buNone/>
            </a:pPr>
            <a:r>
              <a:rPr lang="en-US" sz="3600" i="1">
                <a:ea typeface="ＭＳ Ｐゴシック" pitchFamily="-112" charset="-128"/>
                <a:cs typeface="ＭＳ Ｐゴシック" pitchFamily="-112" charset="-128"/>
              </a:rPr>
              <a:t>My name is</a:t>
            </a:r>
            <a:r>
              <a:rPr lang="mr-IN" sz="3600" i="1">
                <a:ea typeface="ＭＳ Ｐゴシック" pitchFamily="-112" charset="-128"/>
                <a:cs typeface="ＭＳ Ｐゴシック" pitchFamily="-112" charset="-128"/>
              </a:rPr>
              <a:t>…</a:t>
            </a:r>
            <a:r>
              <a:rPr lang="en-US" sz="3600" i="1">
                <a:ea typeface="ＭＳ Ｐゴシック" pitchFamily="-112" charset="-128"/>
                <a:cs typeface="ＭＳ Ｐゴシック" pitchFamily="-112" charset="-128"/>
              </a:rPr>
              <a:t>I live in</a:t>
            </a:r>
            <a:r>
              <a:rPr lang="mr-IN" sz="3600" i="1">
                <a:ea typeface="ＭＳ Ｐゴシック" pitchFamily="-112" charset="-128"/>
                <a:cs typeface="ＭＳ Ｐゴシック" pitchFamily="-112" charset="-128"/>
              </a:rPr>
              <a:t>…</a:t>
            </a:r>
            <a:r>
              <a:rPr lang="en-US" sz="3600" i="1">
                <a:ea typeface="ＭＳ Ｐゴシック" pitchFamily="-112" charset="-128"/>
                <a:cs typeface="ＭＳ Ｐゴシック" pitchFamily="-112" charset="-128"/>
              </a:rPr>
              <a:t> In summer I play sports. I really like</a:t>
            </a:r>
            <a:r>
              <a:rPr lang="mr-IN" sz="3600" i="1">
                <a:ea typeface="ＭＳ Ｐゴシック" pitchFamily="-112" charset="-128"/>
                <a:cs typeface="ＭＳ Ｐゴシック" pitchFamily="-112" charset="-128"/>
              </a:rPr>
              <a:t>…</a:t>
            </a:r>
            <a:endParaRPr lang="en-US" sz="3600" i="1">
              <a:ea typeface="ＭＳ Ｐゴシック" pitchFamily="-112" charset="-128"/>
              <a:cs typeface="ＭＳ Ｐゴシック" pitchFamily="-112" charset="-128"/>
            </a:endParaRPr>
          </a:p>
        </p:txBody>
      </p:sp>
      <p:sp>
        <p:nvSpPr>
          <p:cNvPr id="10" name="Content Placeholder 9"/>
          <p:cNvSpPr>
            <a:spLocks noGrp="1"/>
          </p:cNvSpPr>
          <p:nvPr>
            <p:ph sz="half" idx="2"/>
          </p:nvPr>
        </p:nvSpPr>
        <p:spPr>
          <a:xfrm>
            <a:off x="4971244" y="2694352"/>
            <a:ext cx="3402437" cy="3398952"/>
          </a:xfrm>
          <a:solidFill>
            <a:schemeClr val="accent1"/>
          </a:solidFill>
        </p:spPr>
        <p:txBody>
          <a:bodyPr/>
          <a:lstStyle/>
          <a:p>
            <a:pPr marL="0" indent="0">
              <a:buNone/>
            </a:pPr>
            <a:r>
              <a:rPr lang="en-US" sz="2800">
                <a:solidFill>
                  <a:schemeClr val="tx1"/>
                </a:solidFill>
              </a:rPr>
              <a:t>Create a written or spoken introduction of yourself. Select a few pictures and give some information about where you live, your age, what you do, etc. </a:t>
            </a:r>
          </a:p>
          <a:p>
            <a:endParaRPr lang="en-US">
              <a:solidFill>
                <a:schemeClr val="tx1"/>
              </a:solidFill>
            </a:endParaRPr>
          </a:p>
        </p:txBody>
      </p:sp>
      <p:sp>
        <p:nvSpPr>
          <p:cNvPr id="224262" name="Footer Placeholder 5"/>
          <p:cNvSpPr>
            <a:spLocks noGrp="1"/>
          </p:cNvSpPr>
          <p:nvPr>
            <p:ph type="ftr" sz="quarter" idx="11"/>
          </p:nvPr>
        </p:nvSpPr>
        <p:spPr>
          <a:prstGeom prst="rect">
            <a:avLst/>
          </a:prstGeom>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58</a:t>
            </a:fld>
            <a:endParaRPr lang="en-US"/>
          </a:p>
        </p:txBody>
      </p:sp>
      <p:pic>
        <p:nvPicPr>
          <p:cNvPr id="12" name="Picture 11" descr="abass-UNE.jpg"/>
          <p:cNvPicPr>
            <a:picLocks noChangeAspect="1"/>
          </p:cNvPicPr>
          <p:nvPr/>
        </p:nvPicPr>
        <p:blipFill>
          <a:blip r:embed="rId3"/>
          <a:stretch>
            <a:fillRect/>
          </a:stretch>
        </p:blipFill>
        <p:spPr>
          <a:xfrm>
            <a:off x="6457950" y="123763"/>
            <a:ext cx="2529973" cy="1753024"/>
          </a:xfrm>
          <a:prstGeom prst="rect">
            <a:avLst/>
          </a:prstGeom>
        </p:spPr>
      </p:pic>
    </p:spTree>
    <p:extLst>
      <p:ext uri="{BB962C8B-B14F-4D97-AF65-F5344CB8AC3E}">
        <p14:creationId xmlns:p14="http://schemas.microsoft.com/office/powerpoint/2010/main" val="18176332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bass-UNE.jpg"/>
          <p:cNvPicPr>
            <a:picLocks noChangeAspect="1"/>
          </p:cNvPicPr>
          <p:nvPr/>
        </p:nvPicPr>
        <p:blipFill>
          <a:blip r:embed="rId3"/>
          <a:stretch>
            <a:fillRect/>
          </a:stretch>
        </p:blipFill>
        <p:spPr>
          <a:xfrm>
            <a:off x="628650" y="3490973"/>
            <a:ext cx="3566160" cy="2471000"/>
          </a:xfrm>
          <a:prstGeom prst="rect">
            <a:avLst/>
          </a:prstGeom>
        </p:spPr>
      </p:pic>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sp>
        <p:nvSpPr>
          <p:cNvPr id="4" name="Title 3"/>
          <p:cNvSpPr>
            <a:spLocks noGrp="1"/>
          </p:cNvSpPr>
          <p:nvPr>
            <p:ph type="title"/>
          </p:nvPr>
        </p:nvSpPr>
        <p:spPr>
          <a:xfrm>
            <a:off x="628650" y="365126"/>
            <a:ext cx="7918450" cy="869557"/>
          </a:xfrm>
          <a:solidFill>
            <a:schemeClr val="bg1"/>
          </a:solidFill>
        </p:spPr>
        <p:txBody>
          <a:bodyPr/>
          <a:lstStyle/>
          <a:p>
            <a:pPr algn="ctr"/>
            <a:r>
              <a:rPr lang="en-US"/>
              <a:t>Interpersonal Mode</a:t>
            </a:r>
          </a:p>
        </p:txBody>
      </p:sp>
      <p:sp>
        <p:nvSpPr>
          <p:cNvPr id="224262" name="Footer Placeholder 5"/>
          <p:cNvSpPr>
            <a:spLocks noGrp="1"/>
          </p:cNvSpPr>
          <p:nvPr>
            <p:ph type="ftr" sz="quarter" idx="11"/>
          </p:nvPr>
        </p:nvSpPr>
        <p:spPr/>
        <p:txBody>
          <a:bodyPr/>
          <a:lstStyle/>
          <a:p>
            <a:r>
              <a:rPr lang="en-US"/>
              <a:t>Laura Terrill</a:t>
            </a:r>
          </a:p>
        </p:txBody>
      </p:sp>
      <p:pic>
        <p:nvPicPr>
          <p:cNvPr id="2" name="Picture 1"/>
          <p:cNvPicPr>
            <a:picLocks noChangeAspect="1"/>
          </p:cNvPicPr>
          <p:nvPr/>
        </p:nvPicPr>
        <p:blipFill>
          <a:blip r:embed="rId4"/>
          <a:stretch>
            <a:fillRect/>
          </a:stretch>
        </p:blipFill>
        <p:spPr>
          <a:xfrm>
            <a:off x="4736253" y="3649964"/>
            <a:ext cx="3566160" cy="2416629"/>
          </a:xfrm>
          <a:prstGeom prst="rect">
            <a:avLst/>
          </a:prstGeom>
        </p:spPr>
      </p:pic>
      <p:sp>
        <p:nvSpPr>
          <p:cNvPr id="3" name="TextBox 2"/>
          <p:cNvSpPr txBox="1"/>
          <p:nvPr/>
        </p:nvSpPr>
        <p:spPr>
          <a:xfrm>
            <a:off x="2229820" y="1812710"/>
            <a:ext cx="4684359" cy="1077218"/>
          </a:xfrm>
          <a:prstGeom prst="rect">
            <a:avLst/>
          </a:prstGeom>
          <a:solidFill>
            <a:schemeClr val="accent1"/>
          </a:solidFill>
        </p:spPr>
        <p:txBody>
          <a:bodyPr wrap="none" rtlCol="0">
            <a:spAutoFit/>
          </a:bodyPr>
          <a:lstStyle/>
          <a:p>
            <a:pPr algn="ctr"/>
            <a:r>
              <a:rPr lang="en-US" sz="3200">
                <a:latin typeface="Calibri" pitchFamily="-112" charset="0"/>
                <a:ea typeface="Calibri" pitchFamily="-112" charset="0"/>
                <a:cs typeface="Calibri" pitchFamily="-112" charset="0"/>
              </a:rPr>
              <a:t>Imagine the conversation </a:t>
            </a:r>
          </a:p>
          <a:p>
            <a:pPr algn="ctr"/>
            <a:r>
              <a:rPr lang="en-US" sz="3200">
                <a:latin typeface="Calibri" pitchFamily="-112" charset="0"/>
                <a:ea typeface="Calibri" pitchFamily="-112" charset="0"/>
                <a:cs typeface="Calibri" pitchFamily="-112" charset="0"/>
              </a:rPr>
              <a:t>between the two children. </a:t>
            </a:r>
            <a:endParaRPr lang="en-US" sz="3200"/>
          </a:p>
        </p:txBody>
      </p:sp>
      <p:sp>
        <p:nvSpPr>
          <p:cNvPr id="11" name="Cloud Callout 10"/>
          <p:cNvSpPr/>
          <p:nvPr/>
        </p:nvSpPr>
        <p:spPr bwMode="auto">
          <a:xfrm>
            <a:off x="7081460" y="1928937"/>
            <a:ext cx="1752600" cy="990600"/>
          </a:xfrm>
          <a:prstGeom prst="cloudCallout">
            <a:avLst>
              <a:gd name="adj1" fmla="val -32125"/>
              <a:gd name="adj2" fmla="val 116059"/>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10" name="Cloud Callout 9"/>
          <p:cNvSpPr/>
          <p:nvPr/>
        </p:nvSpPr>
        <p:spPr bwMode="auto">
          <a:xfrm>
            <a:off x="250371" y="2208273"/>
            <a:ext cx="1524000" cy="990600"/>
          </a:xfrm>
          <a:prstGeom prst="cloudCallout">
            <a:avLst>
              <a:gd name="adj1" fmla="val 75866"/>
              <a:gd name="adj2" fmla="val 203066"/>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5" name="Slide Number Placeholder 4"/>
          <p:cNvSpPr>
            <a:spLocks noGrp="1"/>
          </p:cNvSpPr>
          <p:nvPr>
            <p:ph type="sldNum" sz="quarter" idx="12"/>
          </p:nvPr>
        </p:nvSpPr>
        <p:spPr/>
        <p:txBody>
          <a:bodyPr/>
          <a:lstStyle/>
          <a:p>
            <a:fld id="{74C2F60E-34D8-DD42-93FD-7BD7AE432328}" type="slidenum">
              <a:rPr lang="en-US"/>
              <a:pPr/>
              <a:t>59</a:t>
            </a:fld>
            <a:endParaRPr lang="en-US"/>
          </a:p>
        </p:txBody>
      </p:sp>
    </p:spTree>
    <p:extLst>
      <p:ext uri="{BB962C8B-B14F-4D97-AF65-F5344CB8AC3E}">
        <p14:creationId xmlns:p14="http://schemas.microsoft.com/office/powerpoint/2010/main" val="3830527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5" name="Title 30"/>
          <p:cNvSpPr>
            <a:spLocks noGrp="1"/>
          </p:cNvSpPr>
          <p:nvPr>
            <p:ph type="title"/>
          </p:nvPr>
        </p:nvSpPr>
        <p:spPr>
          <a:xfrm>
            <a:off x="520692" y="188159"/>
            <a:ext cx="8978901" cy="1081915"/>
          </a:xfrm>
        </p:spPr>
        <p:txBody>
          <a:bodyPr/>
          <a:lstStyle/>
          <a:p>
            <a:r>
              <a:rPr lang="en-US">
                <a:solidFill>
                  <a:schemeClr val="tx1"/>
                </a:solidFill>
                <a:ea typeface="ＭＳ Ｐゴシック" pitchFamily="-84" charset="-128"/>
                <a:cs typeface="ＭＳ Ｐゴシック" pitchFamily="-84" charset="-128"/>
              </a:rPr>
              <a:t>ACTFL – Proficiency</a:t>
            </a:r>
          </a:p>
        </p:txBody>
      </p:sp>
      <p:pic>
        <p:nvPicPr>
          <p:cNvPr id="237571" name="Picture 3" descr="NA02343_[1]"/>
          <p:cNvPicPr>
            <a:picLocks noGrp="1" noChangeAspect="1" noChangeArrowheads="1"/>
          </p:cNvPicPr>
          <p:nvPr>
            <p:ph idx="1"/>
          </p:nvPr>
        </p:nvPicPr>
        <p:blipFill>
          <a:blip r:embed="rId3"/>
          <a:srcRect/>
          <a:stretch>
            <a:fillRect/>
          </a:stretch>
        </p:blipFill>
        <p:spPr>
          <a:xfrm>
            <a:off x="2643418" y="2160278"/>
            <a:ext cx="3302650" cy="4224528"/>
          </a:xfrm>
          <a:effectLst>
            <a:outerShdw blurRad="63500" algn="ctr" rotWithShape="0">
              <a:schemeClr val="bg2">
                <a:alpha val="75000"/>
              </a:schemeClr>
            </a:outerShdw>
          </a:effectLst>
        </p:spPr>
      </p:pic>
      <p:sp>
        <p:nvSpPr>
          <p:cNvPr id="9" name="Footer Placeholder 8"/>
          <p:cNvSpPr>
            <a:spLocks noGrp="1"/>
          </p:cNvSpPr>
          <p:nvPr>
            <p:ph type="ftr" sz="quarter" idx="11"/>
          </p:nvPr>
        </p:nvSpPr>
        <p:spPr>
          <a:xfrm>
            <a:off x="338636" y="6292243"/>
            <a:ext cx="6483240" cy="365125"/>
          </a:xfrm>
        </p:spPr>
        <p:txBody>
          <a:bodyPr/>
          <a:lstStyle/>
          <a:p>
            <a:r>
              <a:rPr lang="en-US" smtClean="0"/>
              <a:t>Laura Terrill</a:t>
            </a:r>
            <a:endParaRPr lang="en-US" dirty="0"/>
          </a:p>
        </p:txBody>
      </p:sp>
      <p:sp>
        <p:nvSpPr>
          <p:cNvPr id="15" name="TextBox 14"/>
          <p:cNvSpPr txBox="1">
            <a:spLocks noChangeArrowheads="1"/>
          </p:cNvSpPr>
          <p:nvPr/>
        </p:nvSpPr>
        <p:spPr bwMode="auto">
          <a:xfrm>
            <a:off x="205552" y="4278481"/>
            <a:ext cx="2985882" cy="1015663"/>
          </a:xfrm>
          <a:prstGeom prst="rect">
            <a:avLst/>
          </a:prstGeom>
          <a:noFill/>
          <a:ln w="9525">
            <a:noFill/>
            <a:miter lim="800000"/>
            <a:headEnd/>
            <a:tailEnd/>
          </a:ln>
        </p:spPr>
        <p:txBody>
          <a:bodyPr wrap="none">
            <a:prstTxWarp prst="textNoShape">
              <a:avLst/>
            </a:prstTxWarp>
            <a:spAutoFit/>
          </a:bodyPr>
          <a:lstStyle/>
          <a:p>
            <a:r>
              <a:rPr lang="en-US" sz="2000">
                <a:solidFill>
                  <a:schemeClr val="accent6"/>
                </a:solidFill>
                <a:ea typeface="Cambria" pitchFamily="-84" charset="0"/>
                <a:cs typeface="Cambria" pitchFamily="-84" charset="0"/>
              </a:rPr>
              <a:t>Roots: </a:t>
            </a:r>
            <a:r>
              <a:rPr lang="en-US" sz="2000">
                <a:ea typeface="Cambria" pitchFamily="-84" charset="0"/>
                <a:cs typeface="Cambria" pitchFamily="-84" charset="0"/>
              </a:rPr>
              <a:t>Content &amp; Contexts</a:t>
            </a:r>
          </a:p>
          <a:p>
            <a:pPr marL="273050" lvl="1" indent="273050">
              <a:buFont typeface="Arial" pitchFamily="-84" charset="0"/>
              <a:buChar char="•"/>
            </a:pPr>
            <a:r>
              <a:rPr lang="en-US" sz="2000">
                <a:ea typeface="Cambria" pitchFamily="-84" charset="0"/>
                <a:cs typeface="Cambria" pitchFamily="-84" charset="0"/>
              </a:rPr>
              <a:t>Topics</a:t>
            </a:r>
          </a:p>
          <a:p>
            <a:pPr marL="273050" lvl="1" indent="273050">
              <a:buFont typeface="Arial" pitchFamily="-84" charset="0"/>
              <a:buChar char="•"/>
            </a:pPr>
            <a:r>
              <a:rPr lang="en-US" sz="2000">
                <a:ea typeface="Cambria" pitchFamily="-84" charset="0"/>
                <a:cs typeface="Cambria" pitchFamily="-84" charset="0"/>
              </a:rPr>
              <a:t>Social Situations</a:t>
            </a:r>
          </a:p>
        </p:txBody>
      </p:sp>
      <p:sp>
        <p:nvSpPr>
          <p:cNvPr id="16" name="TextBox 15"/>
          <p:cNvSpPr txBox="1"/>
          <p:nvPr/>
        </p:nvSpPr>
        <p:spPr>
          <a:xfrm>
            <a:off x="5779911" y="4273800"/>
            <a:ext cx="2965555" cy="1938992"/>
          </a:xfrm>
          <a:prstGeom prst="rect">
            <a:avLst/>
          </a:prstGeom>
          <a:noFill/>
        </p:spPr>
        <p:txBody>
          <a:bodyPr wrap="none">
            <a:spAutoFit/>
          </a:bodyPr>
          <a:lstStyle/>
          <a:p>
            <a:pPr>
              <a:defRPr/>
            </a:pPr>
            <a:r>
              <a:rPr lang="en-US" sz="2000">
                <a:solidFill>
                  <a:schemeClr val="accent6"/>
                </a:solidFill>
                <a:cs typeface="Cambria"/>
              </a:rPr>
              <a:t>Trunk: </a:t>
            </a:r>
            <a:r>
              <a:rPr lang="en-US" sz="2000">
                <a:cs typeface="Cambria"/>
              </a:rPr>
              <a:t>Functions</a:t>
            </a:r>
          </a:p>
          <a:p>
            <a:pPr marL="91440" indent="182880">
              <a:buFont typeface="Arial"/>
              <a:buChar char="•"/>
              <a:defRPr/>
            </a:pPr>
            <a:r>
              <a:rPr lang="en-US" sz="2000">
                <a:cs typeface="Cambria"/>
              </a:rPr>
              <a:t>Ask &amp; answer questions</a:t>
            </a:r>
          </a:p>
          <a:p>
            <a:pPr marL="91440" indent="182880">
              <a:buFont typeface="Arial"/>
              <a:buChar char="•"/>
              <a:defRPr/>
            </a:pPr>
            <a:r>
              <a:rPr lang="en-US" sz="2000">
                <a:cs typeface="Cambria"/>
              </a:rPr>
              <a:t>Describe</a:t>
            </a:r>
          </a:p>
          <a:p>
            <a:pPr marL="91440" indent="182880">
              <a:buFont typeface="Arial"/>
              <a:buChar char="•"/>
              <a:defRPr/>
            </a:pPr>
            <a:r>
              <a:rPr lang="en-US" sz="2000">
                <a:cs typeface="Cambria"/>
              </a:rPr>
              <a:t>Compare &amp; contrast</a:t>
            </a:r>
          </a:p>
          <a:p>
            <a:pPr marL="91440" indent="182880">
              <a:buFont typeface="Arial"/>
              <a:buChar char="•"/>
              <a:defRPr/>
            </a:pPr>
            <a:r>
              <a:rPr lang="en-US" sz="2000">
                <a:cs typeface="Cambria"/>
              </a:rPr>
              <a:t>Narrate &amp; describe</a:t>
            </a:r>
          </a:p>
          <a:p>
            <a:pPr marL="91440" indent="182880">
              <a:buFont typeface="Arial"/>
              <a:buChar char="•"/>
              <a:defRPr/>
            </a:pPr>
            <a:r>
              <a:rPr lang="en-US" sz="2000">
                <a:cs typeface="Cambria"/>
              </a:rPr>
              <a:t>Support an opinion</a:t>
            </a:r>
          </a:p>
        </p:txBody>
      </p:sp>
      <p:sp>
        <p:nvSpPr>
          <p:cNvPr id="17" name="TextBox 16"/>
          <p:cNvSpPr txBox="1">
            <a:spLocks noChangeArrowheads="1"/>
          </p:cNvSpPr>
          <p:nvPr/>
        </p:nvSpPr>
        <p:spPr bwMode="auto">
          <a:xfrm>
            <a:off x="6019800" y="1456602"/>
            <a:ext cx="2668588" cy="2554545"/>
          </a:xfrm>
          <a:prstGeom prst="rect">
            <a:avLst/>
          </a:prstGeom>
          <a:noFill/>
          <a:ln w="9525">
            <a:noFill/>
            <a:miter lim="800000"/>
            <a:headEnd/>
            <a:tailEnd/>
          </a:ln>
        </p:spPr>
        <p:txBody>
          <a:bodyPr>
            <a:prstTxWarp prst="textNoShape">
              <a:avLst/>
            </a:prstTxWarp>
            <a:spAutoFit/>
          </a:bodyPr>
          <a:lstStyle/>
          <a:p>
            <a:r>
              <a:rPr lang="en-US" sz="2000">
                <a:solidFill>
                  <a:schemeClr val="accent6"/>
                </a:solidFill>
                <a:ea typeface="Cambria" pitchFamily="-84" charset="0"/>
                <a:cs typeface="Cambria" pitchFamily="-84" charset="0"/>
              </a:rPr>
              <a:t>Leaves: </a:t>
            </a:r>
            <a:r>
              <a:rPr lang="en-US" sz="2000">
                <a:ea typeface="Cambria" pitchFamily="-84" charset="0"/>
                <a:cs typeface="Cambria" pitchFamily="-84" charset="0"/>
              </a:rPr>
              <a:t>Accuracy</a:t>
            </a:r>
          </a:p>
          <a:p>
            <a:pPr marL="273050" lvl="1" indent="-182563">
              <a:buFont typeface="Arial" pitchFamily="-84" charset="0"/>
              <a:buChar char="•"/>
            </a:pPr>
            <a:r>
              <a:rPr lang="en-US" sz="2000">
                <a:ea typeface="Cambria" pitchFamily="-84" charset="0"/>
                <a:cs typeface="Cambria" pitchFamily="-84" charset="0"/>
              </a:rPr>
              <a:t>Pronunciation</a:t>
            </a:r>
          </a:p>
          <a:p>
            <a:pPr marL="273050" lvl="1" indent="-182563">
              <a:buFont typeface="Arial" pitchFamily="-84" charset="0"/>
              <a:buChar char="•"/>
            </a:pPr>
            <a:r>
              <a:rPr lang="en-US" sz="2000">
                <a:ea typeface="Cambria" pitchFamily="-84" charset="0"/>
                <a:cs typeface="Cambria" pitchFamily="-84" charset="0"/>
              </a:rPr>
              <a:t>Grammar</a:t>
            </a:r>
          </a:p>
          <a:p>
            <a:pPr marL="273050" lvl="1" indent="-182563">
              <a:buFont typeface="Arial" pitchFamily="-84" charset="0"/>
              <a:buChar char="•"/>
            </a:pPr>
            <a:r>
              <a:rPr lang="en-US" sz="2000">
                <a:ea typeface="Cambria" pitchFamily="-84" charset="0"/>
                <a:cs typeface="Cambria" pitchFamily="-84" charset="0"/>
              </a:rPr>
              <a:t>Vocabulary</a:t>
            </a:r>
          </a:p>
          <a:p>
            <a:pPr marL="273050" lvl="1" indent="-182563">
              <a:buFont typeface="Arial" pitchFamily="-84" charset="0"/>
              <a:buChar char="•"/>
            </a:pPr>
            <a:r>
              <a:rPr lang="en-US" sz="2000">
                <a:ea typeface="Cambria" pitchFamily="-84" charset="0"/>
                <a:cs typeface="Cambria" pitchFamily="-84" charset="0"/>
              </a:rPr>
              <a:t>Socio-linguistic appropriateness</a:t>
            </a:r>
          </a:p>
          <a:p>
            <a:pPr marL="273050" lvl="1" indent="-182563">
              <a:buFont typeface="Arial" pitchFamily="-84" charset="0"/>
              <a:buChar char="•"/>
            </a:pPr>
            <a:r>
              <a:rPr lang="en-US" sz="2000">
                <a:ea typeface="Cambria" pitchFamily="-84" charset="0"/>
                <a:cs typeface="Cambria" pitchFamily="-84" charset="0"/>
              </a:rPr>
              <a:t>Fluency</a:t>
            </a:r>
          </a:p>
          <a:p>
            <a:endParaRPr lang="en-US" sz="2000">
              <a:ea typeface="Cambria" pitchFamily="-84" charset="0"/>
              <a:cs typeface="Cambria" pitchFamily="-84" charset="0"/>
            </a:endParaRPr>
          </a:p>
        </p:txBody>
      </p:sp>
      <p:sp>
        <p:nvSpPr>
          <p:cNvPr id="18" name="TextBox 17"/>
          <p:cNvSpPr txBox="1">
            <a:spLocks noChangeArrowheads="1"/>
          </p:cNvSpPr>
          <p:nvPr/>
        </p:nvSpPr>
        <p:spPr bwMode="auto">
          <a:xfrm>
            <a:off x="76201" y="1981202"/>
            <a:ext cx="2275110" cy="1323439"/>
          </a:xfrm>
          <a:prstGeom prst="rect">
            <a:avLst/>
          </a:prstGeom>
          <a:noFill/>
          <a:ln w="9525">
            <a:noFill/>
            <a:miter lim="800000"/>
            <a:headEnd/>
            <a:tailEnd/>
          </a:ln>
        </p:spPr>
        <p:txBody>
          <a:bodyPr wrap="none">
            <a:prstTxWarp prst="textNoShape">
              <a:avLst/>
            </a:prstTxWarp>
            <a:spAutoFit/>
          </a:bodyPr>
          <a:lstStyle/>
          <a:p>
            <a:r>
              <a:rPr lang="en-US" sz="2000">
                <a:solidFill>
                  <a:schemeClr val="accent6"/>
                </a:solidFill>
                <a:ea typeface="Cambria" pitchFamily="-84" charset="0"/>
                <a:cs typeface="Cambria" pitchFamily="-84" charset="0"/>
              </a:rPr>
              <a:t>Branches: </a:t>
            </a:r>
            <a:r>
              <a:rPr lang="en-US" sz="2000">
                <a:ea typeface="Cambria" pitchFamily="-84" charset="0"/>
                <a:cs typeface="Cambria" pitchFamily="-84" charset="0"/>
              </a:rPr>
              <a:t>Text Type</a:t>
            </a:r>
          </a:p>
          <a:p>
            <a:pPr marL="273050" lvl="1" indent="273050">
              <a:buFont typeface="Arial" pitchFamily="-84" charset="0"/>
              <a:buChar char="•"/>
            </a:pPr>
            <a:r>
              <a:rPr lang="en-US" sz="2000">
                <a:ea typeface="Cambria" pitchFamily="-84" charset="0"/>
                <a:cs typeface="Cambria" pitchFamily="-84" charset="0"/>
              </a:rPr>
              <a:t>words</a:t>
            </a:r>
          </a:p>
          <a:p>
            <a:pPr marL="273050" lvl="1" indent="273050">
              <a:buFont typeface="Arial" pitchFamily="-84" charset="0"/>
              <a:buChar char="•"/>
            </a:pPr>
            <a:r>
              <a:rPr lang="en-US" sz="2000">
                <a:ea typeface="Cambria" pitchFamily="-84" charset="0"/>
                <a:cs typeface="Cambria" pitchFamily="-84" charset="0"/>
              </a:rPr>
              <a:t>sentences</a:t>
            </a:r>
          </a:p>
          <a:p>
            <a:pPr marL="273050" lvl="1" indent="273050">
              <a:buFont typeface="Arial" pitchFamily="-84" charset="0"/>
              <a:buChar char="•"/>
            </a:pPr>
            <a:r>
              <a:rPr lang="en-US" sz="2000">
                <a:ea typeface="Cambria" pitchFamily="-84" charset="0"/>
                <a:cs typeface="Cambria" pitchFamily="-84" charset="0"/>
              </a:rPr>
              <a:t>paragraphs</a:t>
            </a:r>
          </a:p>
        </p:txBody>
      </p:sp>
      <p:sp>
        <p:nvSpPr>
          <p:cNvPr id="78856" name="TextBox 8"/>
          <p:cNvSpPr txBox="1">
            <a:spLocks noChangeArrowheads="1"/>
          </p:cNvSpPr>
          <p:nvPr/>
        </p:nvSpPr>
        <p:spPr bwMode="auto">
          <a:xfrm>
            <a:off x="6783943" y="6297638"/>
            <a:ext cx="1665139" cy="338554"/>
          </a:xfrm>
          <a:prstGeom prst="rect">
            <a:avLst/>
          </a:prstGeom>
          <a:noFill/>
          <a:ln w="9525">
            <a:noFill/>
            <a:miter lim="800000"/>
            <a:headEnd/>
            <a:tailEnd/>
          </a:ln>
        </p:spPr>
        <p:txBody>
          <a:bodyPr wrap="none">
            <a:prstTxWarp prst="textNoShape">
              <a:avLst/>
            </a:prstTxWarp>
            <a:spAutoFit/>
          </a:bodyPr>
          <a:lstStyle/>
          <a:p>
            <a:r>
              <a:rPr lang="en-US" sz="1600"/>
              <a:t>Chantal Thompson</a:t>
            </a:r>
          </a:p>
        </p:txBody>
      </p:sp>
      <p:sp>
        <p:nvSpPr>
          <p:cNvPr id="2" name="Slide Number Placeholder 1"/>
          <p:cNvSpPr>
            <a:spLocks noGrp="1"/>
          </p:cNvSpPr>
          <p:nvPr>
            <p:ph type="sldNum" sz="quarter" idx="12"/>
          </p:nvPr>
        </p:nvSpPr>
        <p:spPr/>
        <p:txBody>
          <a:bodyPr/>
          <a:lstStyle/>
          <a:p>
            <a:fld id="{74C2F60E-34D8-DD42-93FD-7BD7AE432328}" type="slidenum">
              <a:rPr lang="en-US"/>
              <a:pPr/>
              <a:t>6</a:t>
            </a:fld>
            <a:endParaRPr lang="en-US"/>
          </a:p>
        </p:txBody>
      </p:sp>
    </p:spTree>
    <p:extLst>
      <p:ext uri="{BB962C8B-B14F-4D97-AF65-F5344CB8AC3E}">
        <p14:creationId xmlns:p14="http://schemas.microsoft.com/office/powerpoint/2010/main" val="445960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195" y="342900"/>
            <a:ext cx="8248650" cy="1347789"/>
          </a:xfrm>
        </p:spPr>
        <p:txBody>
          <a:bodyPr>
            <a:normAutofit fontScale="90000"/>
          </a:bodyPr>
          <a:lstStyle/>
          <a:p>
            <a:r>
              <a:rPr lang="en-US" sz="3600"/>
              <a:t>Global Challenges: Schooling Around the World</a:t>
            </a:r>
            <a:r>
              <a:rPr lang="en-US"/>
              <a:t/>
            </a:r>
            <a:br>
              <a:rPr lang="en-US"/>
            </a:br>
            <a:r>
              <a:rPr lang="en-US" sz="2700"/>
              <a:t>What role does school play in our lives?</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707" y="1849207"/>
            <a:ext cx="3105713" cy="237744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3342" y="1690689"/>
            <a:ext cx="2232962" cy="301752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5683" y="3622156"/>
            <a:ext cx="4297674" cy="283464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0354" y="4385166"/>
            <a:ext cx="2746907" cy="1828800"/>
          </a:xfrm>
          <a:prstGeom prst="rect">
            <a:avLst/>
          </a:prstGeom>
        </p:spPr>
      </p:pic>
      <p:pic>
        <p:nvPicPr>
          <p:cNvPr id="11" name="Picture 10" descr="HorarioGatos.png"/>
          <p:cNvPicPr>
            <a:picLocks noChangeAspect="1"/>
          </p:cNvPicPr>
          <p:nvPr/>
        </p:nvPicPr>
        <p:blipFill>
          <a:blip r:embed="rId6"/>
          <a:stretch>
            <a:fillRect/>
          </a:stretch>
        </p:blipFill>
        <p:spPr>
          <a:xfrm>
            <a:off x="301048" y="4070351"/>
            <a:ext cx="2934878" cy="228600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31820" y="1615960"/>
            <a:ext cx="2880360" cy="1920240"/>
          </a:xfrm>
          <a:prstGeom prst="rect">
            <a:avLst/>
          </a:prstGeom>
        </p:spPr>
      </p:pic>
    </p:spTree>
    <p:extLst>
      <p:ext uri="{BB962C8B-B14F-4D97-AF65-F5344CB8AC3E}">
        <p14:creationId xmlns:p14="http://schemas.microsoft.com/office/powerpoint/2010/main" val="12607950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4" name="Content Placeholder 4" descr="philippies-enfant-rue.jpg"/>
          <p:cNvPicPr>
            <a:picLocks noGrp="1" noChangeAspect="1"/>
          </p:cNvPicPr>
          <p:nvPr>
            <p:ph idx="1"/>
          </p:nvPr>
        </p:nvPicPr>
        <p:blipFill>
          <a:blip r:embed="rId2"/>
          <a:srcRect l="-10403" r="-10403"/>
          <a:stretch>
            <a:fillRect/>
          </a:stretch>
        </p:blipFill>
        <p:spPr>
          <a:xfrm>
            <a:off x="245556" y="895658"/>
            <a:ext cx="8543533" cy="4710920"/>
          </a:xfrm>
        </p:spPr>
      </p:pic>
      <p:sp>
        <p:nvSpPr>
          <p:cNvPr id="179203" name="Footer Placeholder 1"/>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t>Laura Terrill</a:t>
            </a:r>
          </a:p>
        </p:txBody>
      </p:sp>
      <p:sp>
        <p:nvSpPr>
          <p:cNvPr id="6" name="TextBox 5"/>
          <p:cNvSpPr txBox="1"/>
          <p:nvPr/>
        </p:nvSpPr>
        <p:spPr>
          <a:xfrm>
            <a:off x="1340757" y="5906248"/>
            <a:ext cx="6635750" cy="369888"/>
          </a:xfrm>
          <a:prstGeom prst="rect">
            <a:avLst/>
          </a:prstGeom>
          <a:noFill/>
        </p:spPr>
        <p:txBody>
          <a:bodyPr wrap="none">
            <a:spAutoFit/>
          </a:bodyPr>
          <a:lstStyle/>
          <a:p>
            <a:pPr>
              <a:defRPr/>
            </a:pPr>
            <a:r>
              <a:rPr lang="en-US" sz="1800">
                <a:latin typeface="+mn-lt"/>
              </a:rPr>
              <a:t>http://1jour1actu.com/monde/enfant-photo-philippines-84059/</a:t>
            </a:r>
          </a:p>
        </p:txBody>
      </p:sp>
      <p:sp>
        <p:nvSpPr>
          <p:cNvPr id="2" name="Slide Number Placeholder 1"/>
          <p:cNvSpPr>
            <a:spLocks noGrp="1"/>
          </p:cNvSpPr>
          <p:nvPr>
            <p:ph type="sldNum" sz="quarter" idx="12"/>
          </p:nvPr>
        </p:nvSpPr>
        <p:spPr/>
        <p:txBody>
          <a:bodyPr/>
          <a:lstStyle/>
          <a:p>
            <a:fld id="{74C2F60E-34D8-DD42-93FD-7BD7AE432328}" type="slidenum">
              <a:rPr lang="en-US"/>
              <a:pPr/>
              <a:t>61</a:t>
            </a:fld>
            <a:endParaRPr lang="en-US"/>
          </a:p>
        </p:txBody>
      </p:sp>
      <p:grpSp>
        <p:nvGrpSpPr>
          <p:cNvPr id="8" name="Group 7"/>
          <p:cNvGrpSpPr/>
          <p:nvPr/>
        </p:nvGrpSpPr>
        <p:grpSpPr>
          <a:xfrm>
            <a:off x="932688" y="858487"/>
            <a:ext cx="7128600" cy="5029473"/>
            <a:chOff x="932688" y="858487"/>
            <a:chExt cx="7128600" cy="5029473"/>
          </a:xfrm>
        </p:grpSpPr>
        <p:sp>
          <p:nvSpPr>
            <p:cNvPr id="3" name="Rectangle 2"/>
            <p:cNvSpPr/>
            <p:nvPr/>
          </p:nvSpPr>
          <p:spPr>
            <a:xfrm>
              <a:off x="932688" y="877824"/>
              <a:ext cx="7128600" cy="137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32688" y="4500137"/>
              <a:ext cx="7128600" cy="137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32688" y="858487"/>
              <a:ext cx="2450592" cy="50213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610696" y="866599"/>
              <a:ext cx="2450592" cy="50213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8125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028699"/>
          </a:xfrm>
          <a:solidFill>
            <a:schemeClr val="bg1"/>
          </a:solidFill>
        </p:spPr>
        <p:txBody>
          <a:bodyPr/>
          <a:lstStyle/>
          <a:p>
            <a:pPr algn="ctr"/>
            <a:r>
              <a:rPr lang="en-US"/>
              <a:t>Interpretive Mode</a:t>
            </a:r>
          </a:p>
        </p:txBody>
      </p:sp>
      <p:pic>
        <p:nvPicPr>
          <p:cNvPr id="181251" name="Content Placeholder 7" descr="philippies-enfant-rue.jpg"/>
          <p:cNvPicPr>
            <a:picLocks noGrp="1" noChangeAspect="1"/>
          </p:cNvPicPr>
          <p:nvPr>
            <p:ph sz="half" idx="1"/>
          </p:nvPr>
        </p:nvPicPr>
        <p:blipFill>
          <a:blip r:embed="rId2"/>
          <a:srcRect/>
          <a:stretch>
            <a:fillRect/>
          </a:stretch>
        </p:blipFill>
        <p:spPr>
          <a:xfrm>
            <a:off x="114300" y="1828800"/>
            <a:ext cx="4584700" cy="3054350"/>
          </a:xfrm>
        </p:spPr>
      </p:pic>
      <p:sp>
        <p:nvSpPr>
          <p:cNvPr id="181252" name="Content Placeholder 6"/>
          <p:cNvSpPr>
            <a:spLocks noGrp="1"/>
          </p:cNvSpPr>
          <p:nvPr>
            <p:ph sz="half" idx="2"/>
          </p:nvPr>
        </p:nvSpPr>
        <p:spPr/>
        <p:txBody>
          <a:bodyPr/>
          <a:lstStyle/>
          <a:p>
            <a:pPr marL="0" indent="0" eaLnBrk="1" hangingPunct="1">
              <a:lnSpc>
                <a:spcPct val="120000"/>
              </a:lnSpc>
              <a:spcBef>
                <a:spcPct val="0"/>
              </a:spcBef>
              <a:buFont typeface="Wingdings" pitchFamily="-109" charset="2"/>
              <a:buNone/>
            </a:pPr>
            <a:r>
              <a:rPr lang="en-US" sz="2400" smtClean="0"/>
              <a:t>Daniel Cabrera a 9 ans. Il vit aux Philippines, un pays d'Asie du Sud-Est, situé à plus de 11 000 kilomètres de la France. Les Philippines sont constituées de plus de 7 000 îles. Daniel vit à Cebu, une île située au centre de l'archipel philippin.</a:t>
            </a:r>
          </a:p>
        </p:txBody>
      </p:sp>
      <p:sp>
        <p:nvSpPr>
          <p:cNvPr id="181253" name="Footer Placeholder 2"/>
          <p:cNvSpPr>
            <a:spLocks noGrp="1"/>
          </p:cNvSpPr>
          <p:nvPr>
            <p:ph type="ftr" sz="quarter" idx="11"/>
          </p:nvPr>
        </p:nvSpPr>
        <p:spPr bwMode="auto">
          <a:xfrm>
            <a:off x="6457950" y="6356351"/>
            <a:ext cx="2057400" cy="365125"/>
          </a:xfrm>
          <a:prstGeom prst="rect">
            <a:avLst/>
          </a:prstGeom>
          <a:noFill/>
          <a:ln>
            <a:miter lim="800000"/>
            <a:headEnd/>
            <a:tailEnd/>
          </a:ln>
        </p:spPr>
        <p:txBody>
          <a:bodyPr wrap="square" lIns="91440" tIns="45720" rIns="91440" bIns="45720" numCol="1" anchorCtr="0" compatLnSpc="1">
            <a:prstTxWarp prst="textNoShape">
              <a:avLst/>
            </a:prstTxWarp>
          </a:bodyPr>
          <a:lstStyle/>
          <a:p>
            <a:r>
              <a:rPr lang="en-US"/>
              <a:t>Laura Terrill</a:t>
            </a:r>
          </a:p>
        </p:txBody>
      </p:sp>
      <p:sp>
        <p:nvSpPr>
          <p:cNvPr id="10" name="TextBox 9"/>
          <p:cNvSpPr txBox="1"/>
          <p:nvPr/>
        </p:nvSpPr>
        <p:spPr>
          <a:xfrm>
            <a:off x="114300" y="4559299"/>
            <a:ext cx="4584700" cy="1815882"/>
          </a:xfrm>
          <a:prstGeom prst="rect">
            <a:avLst/>
          </a:prstGeom>
          <a:solidFill>
            <a:schemeClr val="bg1"/>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2800">
                <a:solidFill>
                  <a:schemeClr val="tx1"/>
                </a:solidFill>
              </a:rPr>
              <a:t>Students write questions in target language that are answered in the text. Then, they pair and ask each other.</a:t>
            </a:r>
          </a:p>
        </p:txBody>
      </p:sp>
      <p:sp>
        <p:nvSpPr>
          <p:cNvPr id="3" name="Slide Number Placeholder 2"/>
          <p:cNvSpPr>
            <a:spLocks noGrp="1"/>
          </p:cNvSpPr>
          <p:nvPr>
            <p:ph type="sldNum" sz="quarter" idx="12"/>
          </p:nvPr>
        </p:nvSpPr>
        <p:spPr/>
        <p:txBody>
          <a:bodyPr/>
          <a:lstStyle/>
          <a:p>
            <a:fld id="{74C2F60E-34D8-DD42-93FD-7BD7AE432328}" type="slidenum">
              <a:rPr lang="en-US"/>
              <a:pPr/>
              <a:t>62</a:t>
            </a:fld>
            <a:endParaRPr lang="en-US"/>
          </a:p>
        </p:txBody>
      </p:sp>
    </p:spTree>
    <p:extLst>
      <p:ext uri="{BB962C8B-B14F-4D97-AF65-F5344CB8AC3E}">
        <p14:creationId xmlns:p14="http://schemas.microsoft.com/office/powerpoint/2010/main" val="110688428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389" y="306953"/>
            <a:ext cx="6414408" cy="1145495"/>
          </a:xfrm>
          <a:solidFill>
            <a:schemeClr val="bg1"/>
          </a:solidFill>
        </p:spPr>
        <p:txBody>
          <a:bodyPr>
            <a:normAutofit/>
          </a:bodyPr>
          <a:lstStyle/>
          <a:p>
            <a:pPr algn="ctr"/>
            <a:r>
              <a:rPr lang="en-US"/>
              <a:t>Presentational Mode</a:t>
            </a:r>
          </a:p>
        </p:txBody>
      </p:sp>
      <p:sp>
        <p:nvSpPr>
          <p:cNvPr id="5" name="Content Placeholder 4"/>
          <p:cNvSpPr>
            <a:spLocks noGrp="1"/>
          </p:cNvSpPr>
          <p:nvPr>
            <p:ph sz="half" idx="1"/>
          </p:nvPr>
        </p:nvSpPr>
        <p:spPr>
          <a:xfrm>
            <a:off x="263978" y="3313925"/>
            <a:ext cx="4024993" cy="2926080"/>
          </a:xfrm>
          <a:solidFill>
            <a:schemeClr val="bg1"/>
          </a:solidFill>
        </p:spPr>
        <p:txBody>
          <a:bodyPr anchor="ctr"/>
          <a:lstStyle/>
          <a:p>
            <a:r>
              <a:rPr lang="en-US">
                <a:ea typeface="ＭＳ Ｐゴシック" pitchFamily="-112" charset="-128"/>
                <a:cs typeface="ＭＳ Ｐゴシック" pitchFamily="-112" charset="-128"/>
              </a:rPr>
              <a:t>Daniel is young. </a:t>
            </a:r>
          </a:p>
          <a:p>
            <a:r>
              <a:rPr lang="en-US">
                <a:ea typeface="ＭＳ Ｐゴシック" pitchFamily="-112" charset="-128"/>
                <a:cs typeface="ＭＳ Ｐゴシック" pitchFamily="-112" charset="-128"/>
              </a:rPr>
              <a:t>He is a student. </a:t>
            </a:r>
          </a:p>
          <a:p>
            <a:r>
              <a:rPr lang="en-US">
                <a:ea typeface="ＭＳ Ｐゴシック" pitchFamily="-112" charset="-128"/>
                <a:cs typeface="ＭＳ Ｐゴシック" pitchFamily="-112" charset="-128"/>
              </a:rPr>
              <a:t>He likes school. </a:t>
            </a:r>
          </a:p>
          <a:p>
            <a:r>
              <a:rPr lang="en-US">
                <a:ea typeface="ＭＳ Ｐゴシック" pitchFamily="-112" charset="-128"/>
                <a:cs typeface="ＭＳ Ｐゴシック" pitchFamily="-112" charset="-128"/>
              </a:rPr>
              <a:t>He studies. </a:t>
            </a:r>
          </a:p>
          <a:p>
            <a:r>
              <a:rPr lang="en-US">
                <a:ea typeface="ＭＳ Ｐゴシック" pitchFamily="-112" charset="-128"/>
                <a:cs typeface="ＭＳ Ｐゴシック" pitchFamily="-112" charset="-128"/>
              </a:rPr>
              <a:t>He studies at night.</a:t>
            </a:r>
          </a:p>
        </p:txBody>
      </p:sp>
      <p:sp>
        <p:nvSpPr>
          <p:cNvPr id="6" name="Content Placeholder 5"/>
          <p:cNvSpPr>
            <a:spLocks noGrp="1"/>
          </p:cNvSpPr>
          <p:nvPr>
            <p:ph sz="half" idx="2"/>
          </p:nvPr>
        </p:nvSpPr>
        <p:spPr>
          <a:xfrm>
            <a:off x="4938032" y="3313925"/>
            <a:ext cx="4023360" cy="2926080"/>
          </a:xfrm>
          <a:solidFill>
            <a:schemeClr val="bg1"/>
          </a:solidFill>
        </p:spPr>
        <p:txBody>
          <a:bodyPr anchor="ctr"/>
          <a:lstStyle/>
          <a:p>
            <a:pPr marL="0" indent="0" algn="ctr">
              <a:buNone/>
            </a:pPr>
            <a:r>
              <a:rPr lang="en-US" sz="3600" i="1">
                <a:ea typeface="ＭＳ Ｐゴシック" pitchFamily="-112" charset="-128"/>
                <a:cs typeface="ＭＳ Ｐゴシック" pitchFamily="-112" charset="-128"/>
              </a:rPr>
              <a:t>Daniel is a young student who studies at night because he likes school.</a:t>
            </a:r>
          </a:p>
        </p:txBody>
      </p:sp>
      <p:sp>
        <p:nvSpPr>
          <p:cNvPr id="224262" name="Footer Placeholder 5"/>
          <p:cNvSpPr>
            <a:spLocks noGrp="1"/>
          </p:cNvSpPr>
          <p:nvPr>
            <p:ph type="ftr" sz="quarter" idx="11"/>
          </p:nvPr>
        </p:nvSpPr>
        <p:spPr>
          <a:xfrm>
            <a:off x="3028950" y="6356351"/>
            <a:ext cx="3086100" cy="365125"/>
          </a:xfrm>
          <a:prstGeom prst="rect">
            <a:avLst/>
          </a:prstGeom>
        </p:spPr>
        <p:txBody>
          <a:bodyPr/>
          <a:lstStyle/>
          <a:p>
            <a:r>
              <a:rPr lang="en-US"/>
              <a:t>Laura Terrill</a:t>
            </a:r>
          </a:p>
        </p:txBody>
      </p:sp>
      <p:sp>
        <p:nvSpPr>
          <p:cNvPr id="3" name="TextBox 2"/>
          <p:cNvSpPr txBox="1"/>
          <p:nvPr/>
        </p:nvSpPr>
        <p:spPr>
          <a:xfrm>
            <a:off x="247474" y="1452448"/>
            <a:ext cx="6654238" cy="1384995"/>
          </a:xfrm>
          <a:prstGeom prst="rect">
            <a:avLst/>
          </a:prstGeom>
          <a:noFill/>
        </p:spPr>
        <p:txBody>
          <a:bodyPr wrap="square" rtlCol="0">
            <a:spAutoFit/>
          </a:bodyPr>
          <a:lstStyle/>
          <a:p>
            <a:pPr algn="ctr"/>
            <a:r>
              <a:rPr lang="en-US" sz="2800"/>
              <a:t>Give 4 or 5 simple sentences. Have students work in pairs or small groups to write a better sentence with the same ideas.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9643" y="209379"/>
            <a:ext cx="1981200" cy="2081028"/>
          </a:xfrm>
          <a:prstGeom prst="rect">
            <a:avLst/>
          </a:prstGeom>
        </p:spPr>
      </p:pic>
      <p:cxnSp>
        <p:nvCxnSpPr>
          <p:cNvPr id="9" name="Straight Connector 8"/>
          <p:cNvCxnSpPr/>
          <p:nvPr/>
        </p:nvCxnSpPr>
        <p:spPr>
          <a:xfrm>
            <a:off x="4572000" y="3313925"/>
            <a:ext cx="16329" cy="2792961"/>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fld id="{74C2F60E-34D8-DD42-93FD-7BD7AE432328}" type="slidenum">
              <a:rPr lang="en-US"/>
              <a:pPr/>
              <a:t>63</a:t>
            </a:fld>
            <a:endParaRPr lang="en-US"/>
          </a:p>
        </p:txBody>
      </p:sp>
    </p:spTree>
    <p:extLst>
      <p:ext uri="{BB962C8B-B14F-4D97-AF65-F5344CB8AC3E}">
        <p14:creationId xmlns:p14="http://schemas.microsoft.com/office/powerpoint/2010/main" val="190077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sp>
        <p:nvSpPr>
          <p:cNvPr id="4" name="Title 3"/>
          <p:cNvSpPr>
            <a:spLocks noGrp="1"/>
          </p:cNvSpPr>
          <p:nvPr>
            <p:ph type="title"/>
          </p:nvPr>
        </p:nvSpPr>
        <p:spPr>
          <a:xfrm>
            <a:off x="628650" y="365126"/>
            <a:ext cx="7886700" cy="1325563"/>
          </a:xfrm>
          <a:solidFill>
            <a:schemeClr val="bg1"/>
          </a:solidFill>
        </p:spPr>
        <p:txBody>
          <a:bodyPr/>
          <a:lstStyle/>
          <a:p>
            <a:pPr algn="ctr"/>
            <a:r>
              <a:rPr lang="en-US"/>
              <a:t>Interpersonal Mode</a:t>
            </a:r>
          </a:p>
        </p:txBody>
      </p:sp>
      <p:sp>
        <p:nvSpPr>
          <p:cNvPr id="224262" name="Footer Placeholder 5"/>
          <p:cNvSpPr>
            <a:spLocks noGrp="1"/>
          </p:cNvSpPr>
          <p:nvPr>
            <p:ph type="ftr" sz="quarter" idx="11"/>
          </p:nvPr>
        </p:nvSpPr>
        <p:spPr/>
        <p:txBody>
          <a:bodyPr/>
          <a:lstStyle/>
          <a:p>
            <a:r>
              <a:rPr lang="en-US"/>
              <a:t>Laura Terrill</a:t>
            </a:r>
          </a:p>
        </p:txBody>
      </p:sp>
      <p:pic>
        <p:nvPicPr>
          <p:cNvPr id="2" name="Picture 1"/>
          <p:cNvPicPr>
            <a:picLocks noChangeAspect="1"/>
          </p:cNvPicPr>
          <p:nvPr/>
        </p:nvPicPr>
        <p:blipFill>
          <a:blip r:embed="rId3"/>
          <a:stretch>
            <a:fillRect/>
          </a:stretch>
        </p:blipFill>
        <p:spPr>
          <a:xfrm>
            <a:off x="4787298" y="3490973"/>
            <a:ext cx="3467100" cy="2349500"/>
          </a:xfrm>
          <a:prstGeom prst="rect">
            <a:avLst/>
          </a:prstGeom>
        </p:spPr>
      </p:pic>
      <p:sp>
        <p:nvSpPr>
          <p:cNvPr id="3" name="TextBox 2"/>
          <p:cNvSpPr txBox="1"/>
          <p:nvPr/>
        </p:nvSpPr>
        <p:spPr>
          <a:xfrm>
            <a:off x="2229820" y="1812710"/>
            <a:ext cx="4684359" cy="1077218"/>
          </a:xfrm>
          <a:prstGeom prst="rect">
            <a:avLst/>
          </a:prstGeom>
          <a:solidFill>
            <a:schemeClr val="accent1"/>
          </a:solidFill>
        </p:spPr>
        <p:txBody>
          <a:bodyPr wrap="none" rtlCol="0">
            <a:spAutoFit/>
          </a:bodyPr>
          <a:lstStyle/>
          <a:p>
            <a:pPr algn="ctr"/>
            <a:r>
              <a:rPr lang="en-US" sz="3200">
                <a:latin typeface="Calibri" pitchFamily="-112" charset="0"/>
                <a:ea typeface="Calibri" pitchFamily="-112" charset="0"/>
                <a:cs typeface="Calibri" pitchFamily="-112" charset="0"/>
              </a:rPr>
              <a:t>Imagine the conversation </a:t>
            </a:r>
          </a:p>
          <a:p>
            <a:pPr algn="ctr"/>
            <a:r>
              <a:rPr lang="en-US" sz="3200">
                <a:latin typeface="Calibri" pitchFamily="-112" charset="0"/>
                <a:ea typeface="Calibri" pitchFamily="-112" charset="0"/>
                <a:cs typeface="Calibri" pitchFamily="-112" charset="0"/>
              </a:rPr>
              <a:t>between the two children. </a:t>
            </a:r>
            <a:endParaRPr lang="en-US" sz="320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560" y="3149751"/>
            <a:ext cx="2822325" cy="2964535"/>
          </a:xfrm>
          <a:prstGeom prst="rect">
            <a:avLst/>
          </a:prstGeom>
        </p:spPr>
      </p:pic>
      <p:sp>
        <p:nvSpPr>
          <p:cNvPr id="11" name="Cloud Callout 10"/>
          <p:cNvSpPr/>
          <p:nvPr/>
        </p:nvSpPr>
        <p:spPr bwMode="auto">
          <a:xfrm>
            <a:off x="7081460" y="1928937"/>
            <a:ext cx="1752600" cy="990600"/>
          </a:xfrm>
          <a:prstGeom prst="cloudCallout">
            <a:avLst>
              <a:gd name="adj1" fmla="val -32125"/>
              <a:gd name="adj2" fmla="val 116059"/>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10" name="Cloud Callout 9"/>
          <p:cNvSpPr/>
          <p:nvPr/>
        </p:nvSpPr>
        <p:spPr bwMode="auto">
          <a:xfrm>
            <a:off x="250371" y="2208273"/>
            <a:ext cx="1524000" cy="990600"/>
          </a:xfrm>
          <a:prstGeom prst="cloudCallout">
            <a:avLst>
              <a:gd name="adj1" fmla="val 75866"/>
              <a:gd name="adj2" fmla="val 203066"/>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5" name="Slide Number Placeholder 4"/>
          <p:cNvSpPr>
            <a:spLocks noGrp="1"/>
          </p:cNvSpPr>
          <p:nvPr>
            <p:ph type="sldNum" sz="quarter" idx="12"/>
          </p:nvPr>
        </p:nvSpPr>
        <p:spPr/>
        <p:txBody>
          <a:bodyPr/>
          <a:lstStyle/>
          <a:p>
            <a:fld id="{74C2F60E-34D8-DD42-93FD-7BD7AE432328}" type="slidenum">
              <a:rPr lang="en-US"/>
              <a:pPr/>
              <a:t>64</a:t>
            </a:fld>
            <a:endParaRPr lang="en-US"/>
          </a:p>
        </p:txBody>
      </p:sp>
    </p:spTree>
    <p:extLst>
      <p:ext uri="{BB962C8B-B14F-4D97-AF65-F5344CB8AC3E}">
        <p14:creationId xmlns:p14="http://schemas.microsoft.com/office/powerpoint/2010/main" val="11450984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65</a:t>
            </a:fld>
            <a:endParaRPr lang="en-US"/>
          </a:p>
        </p:txBody>
      </p:sp>
      <p:pic>
        <p:nvPicPr>
          <p:cNvPr id="12" name="Picture 11" descr="extroverts-vs-introverts-600x563.png"/>
          <p:cNvPicPr>
            <a:picLocks noChangeAspect="1"/>
          </p:cNvPicPr>
          <p:nvPr/>
        </p:nvPicPr>
        <p:blipFill>
          <a:blip r:embed="rId2"/>
          <a:stretch>
            <a:fillRect/>
          </a:stretch>
        </p:blipFill>
        <p:spPr>
          <a:xfrm>
            <a:off x="4119575" y="1432560"/>
            <a:ext cx="2377440" cy="2377440"/>
          </a:xfrm>
          <a:prstGeom prst="rect">
            <a:avLst/>
          </a:prstGeom>
        </p:spPr>
      </p:pic>
      <p:pic>
        <p:nvPicPr>
          <p:cNvPr id="13" name="Picture 12" descr="0339875c90946992146ad22163b93f83.jpg"/>
          <p:cNvPicPr>
            <a:picLocks noChangeAspect="1"/>
          </p:cNvPicPr>
          <p:nvPr/>
        </p:nvPicPr>
        <p:blipFill>
          <a:blip r:embed="rId3"/>
          <a:stretch>
            <a:fillRect/>
          </a:stretch>
        </p:blipFill>
        <p:spPr>
          <a:xfrm>
            <a:off x="1973575" y="1272222"/>
            <a:ext cx="2651760" cy="2651760"/>
          </a:xfrm>
          <a:prstGeom prst="rect">
            <a:avLst/>
          </a:prstGeom>
        </p:spPr>
      </p:pic>
      <p:pic>
        <p:nvPicPr>
          <p:cNvPr id="11" name="Picture 10" descr="7891e9e576ba2daa2c9d12c722a27ceb.jpg"/>
          <p:cNvPicPr>
            <a:picLocks noChangeAspect="1"/>
          </p:cNvPicPr>
          <p:nvPr/>
        </p:nvPicPr>
        <p:blipFill>
          <a:blip r:embed="rId4"/>
          <a:stretch>
            <a:fillRect/>
          </a:stretch>
        </p:blipFill>
        <p:spPr>
          <a:xfrm>
            <a:off x="0" y="3761803"/>
            <a:ext cx="4762195" cy="3072384"/>
          </a:xfrm>
          <a:prstGeom prst="rect">
            <a:avLst/>
          </a:prstGeom>
        </p:spPr>
      </p:pic>
      <p:pic>
        <p:nvPicPr>
          <p:cNvPr id="17" name="Picture 16" descr="Unknown-2.jpeg"/>
          <p:cNvPicPr>
            <a:picLocks noChangeAspect="1"/>
          </p:cNvPicPr>
          <p:nvPr/>
        </p:nvPicPr>
        <p:blipFill>
          <a:blip r:embed="rId5"/>
          <a:stretch>
            <a:fillRect/>
          </a:stretch>
        </p:blipFill>
        <p:spPr>
          <a:xfrm>
            <a:off x="-11541" y="1471910"/>
            <a:ext cx="2038744" cy="2011680"/>
          </a:xfrm>
          <a:prstGeom prst="rect">
            <a:avLst/>
          </a:prstGeom>
        </p:spPr>
      </p:pic>
      <p:pic>
        <p:nvPicPr>
          <p:cNvPr id="8" name="Picture 7" descr="Unknown.jpeg"/>
          <p:cNvPicPr>
            <a:picLocks noChangeAspect="1"/>
          </p:cNvPicPr>
          <p:nvPr/>
        </p:nvPicPr>
        <p:blipFill>
          <a:blip r:embed="rId6"/>
          <a:stretch>
            <a:fillRect/>
          </a:stretch>
        </p:blipFill>
        <p:spPr>
          <a:xfrm>
            <a:off x="6026150" y="1354202"/>
            <a:ext cx="3162300" cy="2578100"/>
          </a:xfrm>
          <a:prstGeom prst="rect">
            <a:avLst/>
          </a:prstGeom>
        </p:spPr>
      </p:pic>
      <p:pic>
        <p:nvPicPr>
          <p:cNvPr id="14" name="Picture 13" descr="e71c6d90b6e4312003040aa308977658.jpg"/>
          <p:cNvPicPr>
            <a:picLocks noChangeAspect="1"/>
          </p:cNvPicPr>
          <p:nvPr/>
        </p:nvPicPr>
        <p:blipFill>
          <a:blip r:embed="rId7"/>
          <a:stretch>
            <a:fillRect/>
          </a:stretch>
        </p:blipFill>
        <p:spPr>
          <a:xfrm>
            <a:off x="5241300" y="3761803"/>
            <a:ext cx="4324848" cy="3255264"/>
          </a:xfrm>
          <a:prstGeom prst="rect">
            <a:avLst/>
          </a:prstGeom>
        </p:spPr>
      </p:pic>
      <p:pic>
        <p:nvPicPr>
          <p:cNvPr id="9" name="Picture 8" descr="VanGoghSelfPortrait1889-90OrsayAAAA web.jpg"/>
          <p:cNvPicPr>
            <a:picLocks noChangeAspect="1"/>
          </p:cNvPicPr>
          <p:nvPr/>
        </p:nvPicPr>
        <p:blipFill>
          <a:blip r:embed="rId8"/>
          <a:stretch>
            <a:fillRect/>
          </a:stretch>
        </p:blipFill>
        <p:spPr>
          <a:xfrm>
            <a:off x="2806700" y="3771900"/>
            <a:ext cx="4064000" cy="3048000"/>
          </a:xfrm>
          <a:prstGeom prst="rect">
            <a:avLst/>
          </a:prstGeom>
        </p:spPr>
      </p:pic>
      <p:sp>
        <p:nvSpPr>
          <p:cNvPr id="15" name="Title 1"/>
          <p:cNvSpPr txBox="1">
            <a:spLocks/>
          </p:cNvSpPr>
          <p:nvPr/>
        </p:nvSpPr>
        <p:spPr>
          <a:xfrm>
            <a:off x="546100" y="210918"/>
            <a:ext cx="8219948" cy="943429"/>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3111">
                <a:solidFill>
                  <a:schemeClr val="tx1"/>
                </a:solidFill>
              </a:rPr>
              <a:t>Personal and Public Identities: The Faces of Me</a:t>
            </a:r>
            <a:r>
              <a:rPr lang="en-US">
                <a:solidFill>
                  <a:schemeClr val="tx1"/>
                </a:solidFill>
              </a:rPr>
              <a:t/>
            </a:r>
            <a:br>
              <a:rPr lang="en-US">
                <a:solidFill>
                  <a:schemeClr val="tx1"/>
                </a:solidFill>
              </a:rPr>
            </a:br>
            <a:r>
              <a:rPr lang="en-US" sz="2667">
                <a:solidFill>
                  <a:schemeClr val="tx1"/>
                </a:solidFill>
              </a:rPr>
              <a:t>What determines a person’s identity? Who is the “real” me?</a:t>
            </a:r>
          </a:p>
        </p:txBody>
      </p:sp>
    </p:spTree>
    <p:extLst>
      <p:ext uri="{BB962C8B-B14F-4D97-AF65-F5344CB8AC3E}">
        <p14:creationId xmlns:p14="http://schemas.microsoft.com/office/powerpoint/2010/main" val="64609653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2395" y="274621"/>
            <a:ext cx="7200900" cy="1485900"/>
          </a:xfrm>
        </p:spPr>
        <p:txBody>
          <a:bodyPr>
            <a:noAutofit/>
          </a:bodyPr>
          <a:lstStyle/>
          <a:p>
            <a:r>
              <a:rPr lang="en-US" sz="3200">
                <a:solidFill>
                  <a:schemeClr val="tx1">
                    <a:lumMod val="95000"/>
                  </a:schemeClr>
                </a:solidFill>
                <a:latin typeface="Corbel" charset="0"/>
                <a:ea typeface="Corbel" charset="0"/>
                <a:cs typeface="Corbel" charset="0"/>
              </a:rPr>
              <a:t>Brainstorm vocabulary, create questions </a:t>
            </a:r>
          </a:p>
        </p:txBody>
      </p:sp>
      <p:sp>
        <p:nvSpPr>
          <p:cNvPr id="3" name="Footer Placeholder 2"/>
          <p:cNvSpPr>
            <a:spLocks noGrp="1"/>
          </p:cNvSpPr>
          <p:nvPr>
            <p:ph type="ftr" sz="quarter" idx="11"/>
          </p:nvPr>
        </p:nvSpPr>
        <p:spPr>
          <a:xfrm>
            <a:off x="636817" y="6377186"/>
            <a:ext cx="4710623" cy="404614"/>
          </a:xfrm>
        </p:spPr>
        <p:txBody>
          <a:bodyPr/>
          <a:lstStyle/>
          <a:p>
            <a:r>
              <a:rPr lang="en-US">
                <a:solidFill>
                  <a:schemeClr val="tx1">
                    <a:lumMod val="95000"/>
                  </a:schemeClr>
                </a:solidFill>
              </a:rPr>
              <a:t>Laura Terrill</a:t>
            </a:r>
          </a:p>
        </p:txBody>
      </p:sp>
      <p:pic>
        <p:nvPicPr>
          <p:cNvPr id="9" name="Picture 8" descr="29f52b96bdde22ecb044500256e71b22_article-1.jpg"/>
          <p:cNvPicPr>
            <a:picLocks noChangeAspect="1"/>
          </p:cNvPicPr>
          <p:nvPr/>
        </p:nvPicPr>
        <p:blipFill>
          <a:blip r:embed="rId3"/>
          <a:stretch>
            <a:fillRect/>
          </a:stretch>
        </p:blipFill>
        <p:spPr>
          <a:xfrm>
            <a:off x="636817" y="1600184"/>
            <a:ext cx="8001000" cy="4495800"/>
          </a:xfrm>
          <a:prstGeom prst="rect">
            <a:avLst/>
          </a:prstGeom>
        </p:spPr>
      </p:pic>
      <p:sp>
        <p:nvSpPr>
          <p:cNvPr id="10" name="TextBox 9"/>
          <p:cNvSpPr txBox="1"/>
          <p:nvPr/>
        </p:nvSpPr>
        <p:spPr>
          <a:xfrm>
            <a:off x="1950930" y="6317883"/>
            <a:ext cx="6821098" cy="523220"/>
          </a:xfrm>
          <a:prstGeom prst="rect">
            <a:avLst/>
          </a:prstGeom>
          <a:noFill/>
        </p:spPr>
        <p:txBody>
          <a:bodyPr wrap="none" rtlCol="0">
            <a:spAutoFit/>
          </a:bodyPr>
          <a:lstStyle/>
          <a:p>
            <a:r>
              <a:rPr lang="en-US" sz="1400">
                <a:solidFill>
                  <a:schemeClr val="tx1">
                    <a:lumMod val="95000"/>
                  </a:schemeClr>
                </a:solidFill>
                <a:latin typeface="Corbel" charset="0"/>
                <a:ea typeface="Corbel" charset="0"/>
                <a:cs typeface="Corbel" charset="0"/>
              </a:rPr>
              <a:t>http://actualidad.rt.com/sociedad/view/118840-selfie-peligroso-telefono-foto-video-toros</a:t>
            </a:r>
          </a:p>
          <a:p>
            <a:endParaRPr lang="en-US" sz="1400">
              <a:solidFill>
                <a:schemeClr val="tx1">
                  <a:lumMod val="95000"/>
                </a:schemeClr>
              </a:solidFill>
              <a:latin typeface="Corbel" charset="0"/>
              <a:ea typeface="Corbel" charset="0"/>
              <a:cs typeface="Corbel" charset="0"/>
            </a:endParaRPr>
          </a:p>
        </p:txBody>
      </p:sp>
      <p:sp>
        <p:nvSpPr>
          <p:cNvPr id="8" name="Title 1"/>
          <p:cNvSpPr txBox="1">
            <a:spLocks/>
          </p:cNvSpPr>
          <p:nvPr/>
        </p:nvSpPr>
        <p:spPr>
          <a:xfrm>
            <a:off x="462395" y="-162819"/>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lumMod val="95000"/>
                  </a:schemeClr>
                </a:solidFill>
                <a:latin typeface="Corbel" charset="0"/>
                <a:ea typeface="Corbel" charset="0"/>
                <a:cs typeface="Corbel" charset="0"/>
              </a:rPr>
              <a:t>Before Reading: Prediction</a:t>
            </a:r>
          </a:p>
        </p:txBody>
      </p:sp>
      <p:sp>
        <p:nvSpPr>
          <p:cNvPr id="2" name="Slide Number Placeholder 1"/>
          <p:cNvSpPr>
            <a:spLocks noGrp="1"/>
          </p:cNvSpPr>
          <p:nvPr>
            <p:ph type="sldNum" sz="quarter" idx="12"/>
          </p:nvPr>
        </p:nvSpPr>
        <p:spPr/>
        <p:txBody>
          <a:bodyPr/>
          <a:lstStyle/>
          <a:p>
            <a:fld id="{74C2F60E-34D8-DD42-93FD-7BD7AE432328}" type="slidenum">
              <a:rPr lang="en-US"/>
              <a:pPr/>
              <a:t>66</a:t>
            </a:fld>
            <a:endParaRPr lang="en-US"/>
          </a:p>
        </p:txBody>
      </p:sp>
    </p:spTree>
    <p:extLst>
      <p:ext uri="{BB962C8B-B14F-4D97-AF65-F5344CB8AC3E}">
        <p14:creationId xmlns:p14="http://schemas.microsoft.com/office/powerpoint/2010/main" val="126712770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lumMod val="95000"/>
                  </a:schemeClr>
                </a:solidFill>
              </a:rPr>
              <a:t>Before Reading: Prediction</a:t>
            </a:r>
          </a:p>
        </p:txBody>
      </p:sp>
      <p:pic>
        <p:nvPicPr>
          <p:cNvPr id="8" name="Content Placeholder 7" descr="29f52b96bdde22ecb044500256e71b22_article-1.jpg"/>
          <p:cNvPicPr>
            <a:picLocks noGrp="1" noChangeAspect="1"/>
          </p:cNvPicPr>
          <p:nvPr>
            <p:ph idx="1"/>
          </p:nvPr>
        </p:nvPicPr>
        <p:blipFill>
          <a:blip r:embed="rId2"/>
          <a:srcRect l="-952" r="-952"/>
          <a:stretch>
            <a:fillRect/>
          </a:stretch>
        </p:blipFill>
        <p:spPr>
          <a:xfrm>
            <a:off x="141750" y="2349500"/>
            <a:ext cx="5008100" cy="2761488"/>
          </a:xfrm>
        </p:spPr>
      </p:pic>
      <p:sp>
        <p:nvSpPr>
          <p:cNvPr id="3" name="Footer Placeholder 2"/>
          <p:cNvSpPr>
            <a:spLocks noGrp="1"/>
          </p:cNvSpPr>
          <p:nvPr>
            <p:ph type="ftr" sz="quarter" idx="11"/>
          </p:nvPr>
        </p:nvSpPr>
        <p:spPr/>
        <p:txBody>
          <a:bodyPr/>
          <a:lstStyle/>
          <a:p>
            <a:r>
              <a:rPr lang="en-US" smtClean="0"/>
              <a:t>Laura Terrill</a:t>
            </a:r>
            <a:endParaRPr lang="en-US" dirty="0"/>
          </a:p>
        </p:txBody>
      </p:sp>
      <p:sp>
        <p:nvSpPr>
          <p:cNvPr id="7" name="Content Placeholder 6"/>
          <p:cNvSpPr>
            <a:spLocks noGrp="1"/>
          </p:cNvSpPr>
          <p:nvPr>
            <p:ph sz="quarter" idx="4294967295"/>
          </p:nvPr>
        </p:nvSpPr>
        <p:spPr>
          <a:xfrm>
            <a:off x="5226050" y="1603375"/>
            <a:ext cx="3917950" cy="4841875"/>
          </a:xfrm>
        </p:spPr>
        <p:txBody>
          <a:bodyPr>
            <a:normAutofit lnSpcReduction="10000"/>
          </a:bodyPr>
          <a:lstStyle/>
          <a:p>
            <a:pPr marL="457200" indent="-457200"/>
            <a:r>
              <a:rPr lang="en-US">
                <a:solidFill>
                  <a:schemeClr val="tx1"/>
                </a:solidFill>
              </a:rPr>
              <a:t>Students write: </a:t>
            </a:r>
          </a:p>
          <a:p>
            <a:pPr marL="1051560" lvl="2" indent="-457200"/>
            <a:r>
              <a:rPr lang="en-US" sz="2400">
                <a:solidFill>
                  <a:schemeClr val="tx1"/>
                </a:solidFill>
              </a:rPr>
              <a:t>headline</a:t>
            </a:r>
          </a:p>
          <a:p>
            <a:pPr marL="1051560" lvl="2" indent="-457200"/>
            <a:r>
              <a:rPr lang="en-US" sz="2400">
                <a:solidFill>
                  <a:schemeClr val="tx1"/>
                </a:solidFill>
              </a:rPr>
              <a:t>photo caption</a:t>
            </a:r>
          </a:p>
          <a:p>
            <a:pPr marL="1051560" lvl="2" indent="-457200"/>
            <a:r>
              <a:rPr lang="en-US" sz="2400">
                <a:solidFill>
                  <a:schemeClr val="tx1"/>
                </a:solidFill>
              </a:rPr>
              <a:t>first paragraph or lines of article</a:t>
            </a:r>
          </a:p>
          <a:p>
            <a:pPr marL="457200" indent="-457200"/>
            <a:r>
              <a:rPr lang="en-US">
                <a:solidFill>
                  <a:schemeClr val="tx1"/>
                </a:solidFill>
              </a:rPr>
              <a:t>Students then share what they have written with other students/groups.</a:t>
            </a:r>
          </a:p>
          <a:p>
            <a:pPr marL="457200" indent="-457200"/>
            <a:r>
              <a:rPr lang="en-US">
                <a:solidFill>
                  <a:schemeClr val="tx1"/>
                </a:solidFill>
              </a:rPr>
              <a:t>Students predict which version is most likely. </a:t>
            </a:r>
          </a:p>
          <a:p>
            <a:pPr marL="457200" indent="-457200"/>
            <a:r>
              <a:rPr lang="en-US">
                <a:solidFill>
                  <a:schemeClr val="tx1"/>
                </a:solidFill>
              </a:rPr>
              <a:t>Students read the actual article and then compare that information with their predictions.</a:t>
            </a:r>
          </a:p>
        </p:txBody>
      </p:sp>
      <p:sp>
        <p:nvSpPr>
          <p:cNvPr id="4" name="Slide Number Placeholder 3"/>
          <p:cNvSpPr>
            <a:spLocks noGrp="1"/>
          </p:cNvSpPr>
          <p:nvPr>
            <p:ph type="sldNum" sz="quarter" idx="12"/>
          </p:nvPr>
        </p:nvSpPr>
        <p:spPr/>
        <p:txBody>
          <a:bodyPr/>
          <a:lstStyle/>
          <a:p>
            <a:fld id="{74C2F60E-34D8-DD42-93FD-7BD7AE432328}" type="slidenum">
              <a:rPr lang="en-US"/>
              <a:pPr/>
              <a:t>67</a:t>
            </a:fld>
            <a:endParaRPr lang="en-US"/>
          </a:p>
        </p:txBody>
      </p:sp>
    </p:spTree>
    <p:extLst>
      <p:ext uri="{BB962C8B-B14F-4D97-AF65-F5344CB8AC3E}">
        <p14:creationId xmlns:p14="http://schemas.microsoft.com/office/powerpoint/2010/main" val="159378556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130" y="143098"/>
            <a:ext cx="5143391" cy="1411340"/>
          </a:xfrm>
        </p:spPr>
        <p:txBody>
          <a:bodyPr>
            <a:normAutofit fontScale="90000"/>
          </a:bodyPr>
          <a:lstStyle/>
          <a:p>
            <a:r>
              <a:rPr lang="en-US" dirty="0">
                <a:solidFill>
                  <a:schemeClr val="tx1">
                    <a:lumMod val="95000"/>
                  </a:schemeClr>
                </a:solidFill>
              </a:rPr>
              <a:t>During reading</a:t>
            </a:r>
            <a:br>
              <a:rPr lang="en-US" dirty="0">
                <a:solidFill>
                  <a:schemeClr val="tx1">
                    <a:lumMod val="95000"/>
                  </a:schemeClr>
                </a:solidFill>
              </a:rPr>
            </a:br>
            <a:r>
              <a:rPr lang="en-US" sz="2200">
                <a:solidFill>
                  <a:schemeClr val="tx1"/>
                </a:solidFill>
              </a:rPr>
              <a:t>Students read the actual article and compare </a:t>
            </a:r>
            <a:br>
              <a:rPr lang="en-US" sz="2200">
                <a:solidFill>
                  <a:schemeClr val="tx1"/>
                </a:solidFill>
              </a:rPr>
            </a:br>
            <a:r>
              <a:rPr lang="en-US" sz="2200">
                <a:solidFill>
                  <a:schemeClr val="tx1"/>
                </a:solidFill>
              </a:rPr>
              <a:t>to their predictions. They use the </a:t>
            </a:r>
            <a:r>
              <a:rPr lang="en-US" sz="2200">
                <a:solidFill>
                  <a:schemeClr val="accent6"/>
                </a:solidFill>
              </a:rPr>
              <a:t>SUMMER</a:t>
            </a:r>
            <a:r>
              <a:rPr lang="en-US" sz="2200"/>
              <a:t> </a:t>
            </a:r>
            <a:br>
              <a:rPr lang="en-US" sz="2200"/>
            </a:br>
            <a:r>
              <a:rPr lang="en-US" sz="2200">
                <a:solidFill>
                  <a:schemeClr val="tx1"/>
                </a:solidFill>
              </a:rPr>
              <a:t>reading strategy as they read.</a:t>
            </a:r>
            <a:endParaRPr lang="en-US" dirty="0">
              <a:solidFill>
                <a:schemeClr val="tx1"/>
              </a:solidFill>
            </a:endParaRPr>
          </a:p>
        </p:txBody>
      </p:sp>
      <p:pic>
        <p:nvPicPr>
          <p:cNvPr id="8" name="Content Placeholder 7" descr="29f52b96bdde22ecb044500256e71b22_article-1.jpg"/>
          <p:cNvPicPr>
            <a:picLocks noGrp="1" noChangeAspect="1"/>
          </p:cNvPicPr>
          <p:nvPr>
            <p:ph idx="1"/>
          </p:nvPr>
        </p:nvPicPr>
        <p:blipFill>
          <a:blip r:embed="rId2"/>
          <a:srcRect l="-952" r="-952"/>
          <a:stretch>
            <a:fillRect/>
          </a:stretch>
        </p:blipFill>
        <p:spPr>
          <a:xfrm>
            <a:off x="5473521" y="142383"/>
            <a:ext cx="3193960" cy="1761156"/>
          </a:xfrm>
        </p:spPr>
      </p:pic>
      <p:sp>
        <p:nvSpPr>
          <p:cNvPr id="3" name="Footer Placeholder 2"/>
          <p:cNvSpPr>
            <a:spLocks noGrp="1"/>
          </p:cNvSpPr>
          <p:nvPr>
            <p:ph type="ftr" sz="quarter" idx="11"/>
          </p:nvPr>
        </p:nvSpPr>
        <p:spPr/>
        <p:txBody>
          <a:bodyPr/>
          <a:lstStyle/>
          <a:p>
            <a:r>
              <a:rPr lang="en-US" smtClean="0"/>
              <a:t>Laura Terrill</a:t>
            </a:r>
            <a:endParaRPr lang="en-US" dirty="0"/>
          </a:p>
        </p:txBody>
      </p:sp>
      <p:sp>
        <p:nvSpPr>
          <p:cNvPr id="7" name="Content Placeholder 6"/>
          <p:cNvSpPr>
            <a:spLocks noGrp="1"/>
          </p:cNvSpPr>
          <p:nvPr>
            <p:ph sz="quarter" idx="4294967295"/>
          </p:nvPr>
        </p:nvSpPr>
        <p:spPr>
          <a:xfrm>
            <a:off x="475981" y="1903539"/>
            <a:ext cx="8191500" cy="4219575"/>
          </a:xfrm>
        </p:spPr>
        <p:txBody>
          <a:bodyPr>
            <a:normAutofit fontScale="92500" lnSpcReduction="10000"/>
          </a:bodyPr>
          <a:lstStyle/>
          <a:p>
            <a:pPr marL="0" indent="0">
              <a:buNone/>
            </a:pPr>
            <a:r>
              <a:rPr lang="en-US" sz="3200" b="1">
                <a:solidFill>
                  <a:schemeClr val="accent6"/>
                </a:solidFill>
              </a:rPr>
              <a:t>S </a:t>
            </a:r>
            <a:r>
              <a:rPr lang="en-US"/>
              <a:t> 	</a:t>
            </a:r>
            <a:r>
              <a:rPr lang="en-US">
                <a:solidFill>
                  <a:schemeClr val="tx1"/>
                </a:solidFill>
              </a:rPr>
              <a:t>Set procedure for knowing when you are finished and ready to 	work together. </a:t>
            </a:r>
          </a:p>
          <a:p>
            <a:pPr marL="0" indent="0">
              <a:buNone/>
            </a:pPr>
            <a:r>
              <a:rPr lang="en-US" sz="3200" b="1">
                <a:solidFill>
                  <a:schemeClr val="accent6"/>
                </a:solidFill>
              </a:rPr>
              <a:t>U</a:t>
            </a:r>
            <a:r>
              <a:rPr lang="en-US"/>
              <a:t> 	</a:t>
            </a:r>
            <a:r>
              <a:rPr lang="en-US">
                <a:solidFill>
                  <a:schemeClr val="tx1"/>
                </a:solidFill>
              </a:rPr>
              <a:t>Read individually to understand the text. </a:t>
            </a:r>
            <a:r>
              <a:rPr lang="en-US"/>
              <a:t> </a:t>
            </a:r>
          </a:p>
          <a:p>
            <a:pPr marL="0" indent="0">
              <a:buNone/>
            </a:pPr>
            <a:r>
              <a:rPr lang="en-US" sz="3200" b="1">
                <a:solidFill>
                  <a:schemeClr val="accent6"/>
                </a:solidFill>
              </a:rPr>
              <a:t>M</a:t>
            </a:r>
            <a:r>
              <a:rPr lang="en-US"/>
              <a:t> 	</a:t>
            </a:r>
            <a:r>
              <a:rPr lang="en-US">
                <a:solidFill>
                  <a:schemeClr val="tx1"/>
                </a:solidFill>
              </a:rPr>
              <a:t>One person should mention the main ideas without looking at 	the text.  </a:t>
            </a:r>
          </a:p>
          <a:p>
            <a:pPr marL="0" indent="0">
              <a:buNone/>
            </a:pPr>
            <a:r>
              <a:rPr lang="en-US" sz="3500" b="1">
                <a:solidFill>
                  <a:schemeClr val="accent6"/>
                </a:solidFill>
              </a:rPr>
              <a:t>M</a:t>
            </a:r>
            <a:r>
              <a:rPr lang="en-US"/>
              <a:t> 	</a:t>
            </a:r>
            <a:r>
              <a:rPr lang="en-US">
                <a:solidFill>
                  <a:schemeClr val="tx1"/>
                </a:solidFill>
              </a:rPr>
              <a:t>The other person should monitor what is being said, listening 	for errors or omissions</a:t>
            </a:r>
            <a:r>
              <a:rPr lang="en-US"/>
              <a:t>.  </a:t>
            </a:r>
          </a:p>
          <a:p>
            <a:pPr marL="0" indent="0">
              <a:buNone/>
            </a:pPr>
            <a:r>
              <a:rPr lang="en-US" sz="3200" b="1">
                <a:solidFill>
                  <a:schemeClr val="accent6"/>
                </a:solidFill>
              </a:rPr>
              <a:t>E</a:t>
            </a:r>
            <a:r>
              <a:rPr lang="en-US" sz="3200">
                <a:solidFill>
                  <a:schemeClr val="accent6"/>
                </a:solidFill>
              </a:rPr>
              <a:t> </a:t>
            </a:r>
            <a:r>
              <a:rPr lang="en-US"/>
              <a:t>	</a:t>
            </a:r>
            <a:r>
              <a:rPr lang="en-US">
                <a:solidFill>
                  <a:schemeClr val="tx1"/>
                </a:solidFill>
              </a:rPr>
              <a:t>The person who was listening should elaborate, ask questions, 	make connections, etc. </a:t>
            </a:r>
          </a:p>
          <a:p>
            <a:pPr marL="0" indent="0">
              <a:buNone/>
            </a:pPr>
            <a:r>
              <a:rPr lang="en-US" sz="3200" b="1">
                <a:solidFill>
                  <a:schemeClr val="accent6"/>
                </a:solidFill>
              </a:rPr>
              <a:t>R</a:t>
            </a:r>
            <a:r>
              <a:rPr lang="en-US" sz="3000">
                <a:solidFill>
                  <a:schemeClr val="accent6"/>
                </a:solidFill>
              </a:rPr>
              <a:t> </a:t>
            </a:r>
            <a:r>
              <a:rPr lang="en-US"/>
              <a:t>	</a:t>
            </a:r>
            <a:r>
              <a:rPr lang="en-US">
                <a:solidFill>
                  <a:schemeClr val="tx1"/>
                </a:solidFill>
              </a:rPr>
              <a:t>Both students construct an overall review/summary of the text. </a:t>
            </a:r>
            <a:endParaRPr lang="en-US" sz="2400">
              <a:solidFill>
                <a:schemeClr val="tx1"/>
              </a:solidFill>
            </a:endParaRPr>
          </a:p>
          <a:p>
            <a:endParaRPr lang="en-US" sz="2400">
              <a:solidFill>
                <a:schemeClr val="accent6"/>
              </a:solidFill>
            </a:endParaRPr>
          </a:p>
        </p:txBody>
      </p:sp>
      <p:sp>
        <p:nvSpPr>
          <p:cNvPr id="4" name="TextBox 3"/>
          <p:cNvSpPr txBox="1"/>
          <p:nvPr/>
        </p:nvSpPr>
        <p:spPr>
          <a:xfrm>
            <a:off x="4158201" y="5992456"/>
            <a:ext cx="3846301" cy="646331"/>
          </a:xfrm>
          <a:prstGeom prst="rect">
            <a:avLst/>
          </a:prstGeom>
          <a:solidFill>
            <a:schemeClr val="accent1"/>
          </a:solidFill>
        </p:spPr>
        <p:txBody>
          <a:bodyPr wrap="square" rtlCol="0">
            <a:spAutoFit/>
          </a:bodyPr>
          <a:lstStyle/>
          <a:p>
            <a:pPr algn="ctr"/>
            <a:r>
              <a:rPr lang="en-US"/>
              <a:t>Students add useful vocabulary to personal vocabulary. </a:t>
            </a:r>
          </a:p>
        </p:txBody>
      </p:sp>
      <p:sp>
        <p:nvSpPr>
          <p:cNvPr id="5" name="Slide Number Placeholder 4"/>
          <p:cNvSpPr>
            <a:spLocks noGrp="1"/>
          </p:cNvSpPr>
          <p:nvPr>
            <p:ph type="sldNum" sz="quarter" idx="12"/>
          </p:nvPr>
        </p:nvSpPr>
        <p:spPr/>
        <p:txBody>
          <a:bodyPr/>
          <a:lstStyle/>
          <a:p>
            <a:fld id="{74C2F60E-34D8-DD42-93FD-7BD7AE432328}" type="slidenum">
              <a:rPr lang="en-US"/>
              <a:pPr/>
              <a:t>68</a:t>
            </a:fld>
            <a:endParaRPr lang="en-US"/>
          </a:p>
        </p:txBody>
      </p:sp>
    </p:spTree>
    <p:extLst>
      <p:ext uri="{BB962C8B-B14F-4D97-AF65-F5344CB8AC3E}">
        <p14:creationId xmlns:p14="http://schemas.microsoft.com/office/powerpoint/2010/main" val="119052915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345179"/>
            <a:ext cx="5427730" cy="1061920"/>
          </a:xfrm>
          <a:solidFill>
            <a:schemeClr val="accent1"/>
          </a:solidFill>
        </p:spPr>
        <p:txBody>
          <a:bodyPr>
            <a:normAutofit/>
          </a:bodyPr>
          <a:lstStyle/>
          <a:p>
            <a:r>
              <a:rPr lang="en-US" sz="2800" dirty="0">
                <a:solidFill>
                  <a:schemeClr val="tx1"/>
                </a:solidFill>
              </a:rPr>
              <a:t>Subsequent learning episodes/days</a:t>
            </a:r>
            <a:r>
              <a:rPr lang="en-US" dirty="0">
                <a:solidFill>
                  <a:schemeClr val="tx1"/>
                </a:solidFill>
              </a:rPr>
              <a:t/>
            </a:r>
            <a:br>
              <a:rPr lang="en-US" dirty="0">
                <a:solidFill>
                  <a:schemeClr val="tx1"/>
                </a:solidFill>
              </a:rPr>
            </a:br>
            <a:r>
              <a:rPr lang="en-US" sz="2800" dirty="0">
                <a:solidFill>
                  <a:schemeClr val="tx1"/>
                </a:solidFill>
              </a:rPr>
              <a:t>Extend to other modes</a:t>
            </a:r>
          </a:p>
        </p:txBody>
      </p:sp>
      <p:sp>
        <p:nvSpPr>
          <p:cNvPr id="18" name="Content Placeholder 17"/>
          <p:cNvSpPr>
            <a:spLocks noGrp="1"/>
          </p:cNvSpPr>
          <p:nvPr>
            <p:ph idx="1"/>
          </p:nvPr>
        </p:nvSpPr>
        <p:spPr>
          <a:xfrm>
            <a:off x="406400" y="2387888"/>
            <a:ext cx="3886200" cy="4694237"/>
          </a:xfrm>
        </p:spPr>
        <p:txBody>
          <a:bodyPr>
            <a:normAutofit/>
          </a:bodyPr>
          <a:lstStyle/>
          <a:p>
            <a:r>
              <a:rPr lang="en-US" sz="2400"/>
              <a:t>Role play an interview with this young man. </a:t>
            </a:r>
          </a:p>
          <a:p>
            <a:r>
              <a:rPr lang="en-US" sz="2400"/>
              <a:t>Share your opinions about the actions of this person. Talk over the “dangerous” things you have done. </a:t>
            </a:r>
            <a:endParaRPr lang="en-US"/>
          </a:p>
          <a:p>
            <a:r>
              <a:rPr lang="en-US" sz="2400"/>
              <a:t>Role play the conversation this young man might have with his mom after she saw this posted on social media.</a:t>
            </a:r>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20" name="Content Placeholder 19"/>
          <p:cNvSpPr>
            <a:spLocks noGrp="1"/>
          </p:cNvSpPr>
          <p:nvPr>
            <p:ph sz="quarter" idx="4294967295"/>
          </p:nvPr>
        </p:nvSpPr>
        <p:spPr>
          <a:xfrm>
            <a:off x="5257800" y="2433638"/>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1747838"/>
            <a:ext cx="3886200" cy="639762"/>
          </a:xfr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257800" y="1747838"/>
            <a:ext cx="3886200" cy="639762"/>
          </a:xfrm>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buNone/>
            </a:pPr>
            <a:r>
              <a:rPr lang="en-US" sz="2800"/>
              <a:t>Presentational</a:t>
            </a:r>
          </a:p>
        </p:txBody>
      </p:sp>
      <p:pic>
        <p:nvPicPr>
          <p:cNvPr id="11" name="Picture 10" descr="29f52b96bdde22ecb044500256e71b22_article-1.jpg"/>
          <p:cNvPicPr>
            <a:picLocks noChangeAspect="1"/>
          </p:cNvPicPr>
          <p:nvPr/>
        </p:nvPicPr>
        <p:blipFill>
          <a:blip r:embed="rId2"/>
          <a:stretch>
            <a:fillRect/>
          </a:stretch>
        </p:blipFill>
        <p:spPr>
          <a:xfrm>
            <a:off x="6176673" y="122936"/>
            <a:ext cx="2798999" cy="1572768"/>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69</a:t>
            </a:fld>
            <a:endParaRPr lang="en-US"/>
          </a:p>
        </p:txBody>
      </p:sp>
    </p:spTree>
    <p:extLst>
      <p:ext uri="{BB962C8B-B14F-4D97-AF65-F5344CB8AC3E}">
        <p14:creationId xmlns:p14="http://schemas.microsoft.com/office/powerpoint/2010/main" val="11183185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Proficiency</a:t>
            </a:r>
          </a:p>
        </p:txBody>
      </p:sp>
      <p:pic>
        <p:nvPicPr>
          <p:cNvPr id="11" name="Picture 10"/>
          <p:cNvPicPr>
            <a:picLocks/>
          </p:cNvPicPr>
          <p:nvPr/>
        </p:nvPicPr>
        <p:blipFill rotWithShape="1">
          <a:blip r:embed="rId2">
            <a:extLst>
              <a:ext uri="{28A0092B-C50C-407E-A947-70E740481C1C}">
                <a14:useLocalDpi xmlns:a14="http://schemas.microsoft.com/office/drawing/2010/main" val="0"/>
              </a:ext>
            </a:extLst>
          </a:blip>
          <a:srcRect t="18948" r="4719" b="9352"/>
          <a:stretch/>
        </p:blipFill>
        <p:spPr>
          <a:xfrm>
            <a:off x="609600" y="2403545"/>
            <a:ext cx="3803904" cy="3388658"/>
          </a:xfrm>
          <a:prstGeom prst="rect">
            <a:avLst/>
          </a:prstGeom>
        </p:spPr>
      </p:pic>
      <p:sp>
        <p:nvSpPr>
          <p:cNvPr id="7" name="Content Placeholder 10"/>
          <p:cNvSpPr txBox="1">
            <a:spLocks/>
          </p:cNvSpPr>
          <p:nvPr/>
        </p:nvSpPr>
        <p:spPr>
          <a:xfrm>
            <a:off x="4749111" y="2317418"/>
            <a:ext cx="3919779" cy="3924872"/>
          </a:xfrm>
          <a:prstGeom prst="rect">
            <a:avLst/>
          </a:prstGeom>
          <a:ln>
            <a:solidFill>
              <a:schemeClr val="accent1"/>
            </a:solidFill>
          </a:ln>
        </p:spPr>
        <p:txBody>
          <a:bodyPr vert="horz">
            <a:no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Independent of specific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Spontaneous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Broad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Sustained performance across all the tasks and contexts for the level</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a:ln>
                <a:noFill/>
              </a:ln>
              <a:solidFill>
                <a:schemeClr val="tx1"/>
              </a:solidFill>
              <a:effectLst/>
              <a:uLnTx/>
              <a:uFillTx/>
              <a:latin typeface="+mn-lt"/>
              <a:ea typeface="+mn-ea"/>
              <a:cs typeface="+mn-cs"/>
            </a:endParaRPr>
          </a:p>
        </p:txBody>
      </p:sp>
      <p:sp>
        <p:nvSpPr>
          <p:cNvPr id="9" name="Text Placeholder 9"/>
          <p:cNvSpPr txBox="1">
            <a:spLocks/>
          </p:cNvSpPr>
          <p:nvPr/>
        </p:nvSpPr>
        <p:spPr>
          <a:xfrm>
            <a:off x="4749112" y="1741155"/>
            <a:ext cx="3895937"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a:ln>
                  <a:noFill/>
                </a:ln>
                <a:solidFill>
                  <a:srgbClr val="FFFFFF"/>
                </a:solidFill>
                <a:effectLst/>
                <a:uLnTx/>
                <a:uFillTx/>
                <a:latin typeface="+mn-lt"/>
                <a:ea typeface="+mn-ea"/>
                <a:cs typeface="+mn-cs"/>
              </a:rPr>
              <a:t>Proficiency</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7</a:t>
            </a:fld>
            <a:endParaRPr lang="en-US"/>
          </a:p>
        </p:txBody>
      </p:sp>
    </p:spTree>
    <p:extLst>
      <p:ext uri="{BB962C8B-B14F-4D97-AF65-F5344CB8AC3E}">
        <p14:creationId xmlns:p14="http://schemas.microsoft.com/office/powerpoint/2010/main" val="32835047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70</a:t>
            </a:fld>
            <a:endParaRPr lang="en-US" dirty="0"/>
          </a:p>
        </p:txBody>
      </p:sp>
      <p:pic>
        <p:nvPicPr>
          <p:cNvPr id="6" name="Picture 5"/>
          <p:cNvPicPr>
            <a:picLocks noChangeAspect="1"/>
          </p:cNvPicPr>
          <p:nvPr/>
        </p:nvPicPr>
        <p:blipFill>
          <a:blip r:embed="rId2"/>
          <a:stretch>
            <a:fillRect/>
          </a:stretch>
        </p:blipFill>
        <p:spPr>
          <a:xfrm>
            <a:off x="2768959" y="1509812"/>
            <a:ext cx="4185102" cy="4356311"/>
          </a:xfrm>
          <a:prstGeom prst="rect">
            <a:avLst/>
          </a:prstGeom>
        </p:spPr>
      </p:pic>
    </p:spTree>
    <p:extLst>
      <p:ext uri="{BB962C8B-B14F-4D97-AF65-F5344CB8AC3E}">
        <p14:creationId xmlns:p14="http://schemas.microsoft.com/office/powerpoint/2010/main" val="153644543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08870" y="325464"/>
            <a:ext cx="8502655" cy="1079601"/>
          </a:xfrm>
          <a:solidFill>
            <a:schemeClr val="accent1"/>
          </a:solidFill>
        </p:spPr>
        <p:txBody>
          <a:bodyPr>
            <a:normAutofit/>
          </a:bodyPr>
          <a:lstStyle/>
          <a:p>
            <a:r>
              <a:rPr lang="en-US" sz="3600">
                <a:solidFill>
                  <a:schemeClr val="tx1"/>
                </a:solidFill>
                <a:ea typeface="ＭＳ Ｐゴシック" pitchFamily="-84" charset="-128"/>
                <a:cs typeface="ＭＳ Ｐゴシック" pitchFamily="-84" charset="-128"/>
              </a:rPr>
              <a:t>ACTFL Integrated Performance Assessment</a:t>
            </a:r>
          </a:p>
        </p:txBody>
      </p:sp>
      <p:sp>
        <p:nvSpPr>
          <p:cNvPr id="10" name="Footer Placeholder 9"/>
          <p:cNvSpPr>
            <a:spLocks noGrp="1"/>
          </p:cNvSpPr>
          <p:nvPr>
            <p:ph type="ftr" sz="quarter" idx="11"/>
          </p:nvPr>
        </p:nvSpPr>
        <p:spPr/>
        <p:txBody>
          <a:bodyPr/>
          <a:lstStyle/>
          <a:p>
            <a:r>
              <a:rPr lang="en-US"/>
              <a:t>Laura Terrill</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chemeClr val="accent6"/>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 name="Slide Number Placeholder 1"/>
          <p:cNvSpPr>
            <a:spLocks noGrp="1"/>
          </p:cNvSpPr>
          <p:nvPr>
            <p:ph type="sldNum" sz="quarter" idx="12"/>
          </p:nvPr>
        </p:nvSpPr>
        <p:spPr/>
        <p:txBody>
          <a:bodyPr/>
          <a:lstStyle/>
          <a:p>
            <a:fld id="{6D22F896-40B5-4ADD-8801-0D06FADFA095}" type="slidenum">
              <a:rPr lang="en-US" dirty="0"/>
              <a:t>71</a:t>
            </a:fld>
            <a:endParaRPr lang="en-US" dirty="0"/>
          </a:p>
        </p:txBody>
      </p:sp>
    </p:spTree>
    <p:extLst>
      <p:ext uri="{BB962C8B-B14F-4D97-AF65-F5344CB8AC3E}">
        <p14:creationId xmlns:p14="http://schemas.microsoft.com/office/powerpoint/2010/main" val="86893709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107213"/>
          </a:xfrm>
          <a:solidFill>
            <a:schemeClr val="accent1"/>
          </a:solidFill>
        </p:spPr>
        <p:txBody>
          <a:bodyPr/>
          <a:lstStyle/>
          <a:p>
            <a:pPr algn="ctr"/>
            <a:r>
              <a:rPr lang="en-US">
                <a:solidFill>
                  <a:schemeClr val="tx1"/>
                </a:solidFill>
              </a:rPr>
              <a:t>Performance Based Assessment</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428326" y="1825625"/>
            <a:ext cx="8087024" cy="4530726"/>
          </a:xfrm>
        </p:spPr>
        <p:txBody>
          <a:bodyPr>
            <a:normAutofit lnSpcReduction="10000"/>
          </a:bodyPr>
          <a:lstStyle/>
          <a:p>
            <a:pPr marL="182880" indent="-182880">
              <a:lnSpc>
                <a:spcPct val="100000"/>
              </a:lnSpc>
              <a:spcBef>
                <a:spcPts val="600"/>
              </a:spcBef>
              <a:spcAft>
                <a:spcPts val="600"/>
              </a:spcAft>
            </a:pPr>
            <a:r>
              <a:rPr lang="en-US" sz="2800">
                <a:solidFill>
                  <a:schemeClr val="tx1"/>
                </a:solidFill>
              </a:rPr>
              <a:t>Do the tasks address the major goals of the unit?</a:t>
            </a:r>
          </a:p>
          <a:p>
            <a:pPr marL="182880" indent="-182880">
              <a:lnSpc>
                <a:spcPct val="100000"/>
              </a:lnSpc>
              <a:spcBef>
                <a:spcPts val="600"/>
              </a:spcBef>
              <a:spcAft>
                <a:spcPts val="600"/>
              </a:spcAft>
            </a:pPr>
            <a:r>
              <a:rPr lang="en-US" sz="2800">
                <a:solidFill>
                  <a:schemeClr val="tx1"/>
                </a:solidFill>
              </a:rPr>
              <a:t>Do the tasks match the targeted performance level? </a:t>
            </a:r>
          </a:p>
          <a:p>
            <a:pPr marL="182880" indent="-182880">
              <a:lnSpc>
                <a:spcPct val="100000"/>
              </a:lnSpc>
              <a:spcBef>
                <a:spcPts val="600"/>
              </a:spcBef>
              <a:spcAft>
                <a:spcPts val="600"/>
              </a:spcAft>
            </a:pPr>
            <a:r>
              <a:rPr lang="en-US" sz="2800">
                <a:solidFill>
                  <a:schemeClr val="tx1"/>
                </a:solidFill>
              </a:rPr>
              <a:t>Do they address some aspect of the essential question?</a:t>
            </a:r>
          </a:p>
          <a:p>
            <a:pPr marL="182880" indent="-182880">
              <a:lnSpc>
                <a:spcPct val="100000"/>
              </a:lnSpc>
              <a:spcBef>
                <a:spcPts val="600"/>
              </a:spcBef>
              <a:spcAft>
                <a:spcPts val="600"/>
              </a:spcAft>
            </a:pPr>
            <a:r>
              <a:rPr lang="en-US" sz="2800">
                <a:solidFill>
                  <a:schemeClr val="tx1"/>
                </a:solidFill>
              </a:rPr>
              <a:t>Are they real-world tasks? </a:t>
            </a:r>
          </a:p>
          <a:p>
            <a:pPr marL="182880" indent="-182880">
              <a:lnSpc>
                <a:spcPct val="100000"/>
              </a:lnSpc>
              <a:spcBef>
                <a:spcPts val="600"/>
              </a:spcBef>
              <a:spcAft>
                <a:spcPts val="600"/>
              </a:spcAft>
            </a:pPr>
            <a:r>
              <a:rPr lang="en-US" sz="2800">
                <a:solidFill>
                  <a:schemeClr val="tx1"/>
                </a:solidFill>
              </a:rPr>
              <a:t>Do they address 21</a:t>
            </a:r>
            <a:r>
              <a:rPr lang="en-US" sz="2800" baseline="30000">
                <a:solidFill>
                  <a:schemeClr val="tx1"/>
                </a:solidFill>
              </a:rPr>
              <a:t>st</a:t>
            </a:r>
            <a:r>
              <a:rPr lang="en-US" sz="2800">
                <a:solidFill>
                  <a:schemeClr val="tx1"/>
                </a:solidFill>
              </a:rPr>
              <a:t> Century Learning skills — communication, collaboration, creativity and innovation and critical thinking and problem solving?</a:t>
            </a:r>
          </a:p>
        </p:txBody>
      </p:sp>
      <p:sp>
        <p:nvSpPr>
          <p:cNvPr id="5" name="Slide Number Placeholder 4"/>
          <p:cNvSpPr>
            <a:spLocks noGrp="1"/>
          </p:cNvSpPr>
          <p:nvPr>
            <p:ph type="sldNum" sz="quarter" idx="12"/>
          </p:nvPr>
        </p:nvSpPr>
        <p:spPr/>
        <p:txBody>
          <a:bodyPr/>
          <a:lstStyle/>
          <a:p>
            <a:fld id="{6D22F896-40B5-4ADD-8801-0D06FADFA095}" type="slidenum">
              <a:rPr lang="en-US" dirty="0"/>
              <a:t>72</a:t>
            </a:fld>
            <a:endParaRPr lang="en-US" dirty="0"/>
          </a:p>
        </p:txBody>
      </p:sp>
    </p:spTree>
    <p:extLst>
      <p:ext uri="{BB962C8B-B14F-4D97-AF65-F5344CB8AC3E}">
        <p14:creationId xmlns:p14="http://schemas.microsoft.com/office/powerpoint/2010/main" val="1946611641"/>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73</a:t>
            </a:fld>
            <a:endParaRPr lang="en-US"/>
          </a:p>
        </p:txBody>
      </p:sp>
      <p:sp>
        <p:nvSpPr>
          <p:cNvPr id="10" name="Title 1"/>
          <p:cNvSpPr txBox="1">
            <a:spLocks/>
          </p:cNvSpPr>
          <p:nvPr/>
        </p:nvSpPr>
        <p:spPr>
          <a:xfrm>
            <a:off x="504663" y="226664"/>
            <a:ext cx="8143391" cy="1349726"/>
          </a:xfrm>
          <a:prstGeom prst="rect">
            <a:avLst/>
          </a:prstGeom>
          <a:solidFill>
            <a:schemeClr val="accent1"/>
          </a:solidFill>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solidFill>
              </a:rPr>
              <a:t>Contemporary Life: Vacation Time</a:t>
            </a:r>
            <a:br>
              <a:rPr lang="en-US">
                <a:solidFill>
                  <a:schemeClr val="tx1"/>
                </a:solidFill>
              </a:rPr>
            </a:br>
            <a:r>
              <a:rPr lang="en-US" sz="3100">
                <a:solidFill>
                  <a:schemeClr val="tx1"/>
                </a:solidFill>
              </a:rPr>
              <a:t>Why travel? What is an ideal vacation? (NH/IL)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374" y="1650876"/>
            <a:ext cx="6843252" cy="4888037"/>
          </a:xfrm>
          <a:prstGeom prst="rect">
            <a:avLst/>
          </a:prstGeom>
        </p:spPr>
      </p:pic>
    </p:spTree>
    <p:extLst>
      <p:ext uri="{BB962C8B-B14F-4D97-AF65-F5344CB8AC3E}">
        <p14:creationId xmlns:p14="http://schemas.microsoft.com/office/powerpoint/2010/main" val="193597188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2"/>
          <p:cNvSpPr txBox="1">
            <a:spLocks noChangeArrowheads="1"/>
          </p:cNvSpPr>
          <p:nvPr/>
        </p:nvSpPr>
        <p:spPr bwMode="auto">
          <a:xfrm>
            <a:off x="3556000" y="5511445"/>
            <a:ext cx="5118100" cy="738188"/>
          </a:xfrm>
          <a:prstGeom prst="rect">
            <a:avLst/>
          </a:prstGeom>
          <a:noFill/>
          <a:ln w="9525">
            <a:noFill/>
            <a:miter lim="800000"/>
            <a:headEnd/>
            <a:tailEnd/>
          </a:ln>
        </p:spPr>
        <p:txBody>
          <a:bodyPr wrap="none">
            <a:prstTxWarp prst="textNoShape">
              <a:avLst/>
            </a:prstTxWarp>
            <a:spAutoFit/>
          </a:bodyPr>
          <a:lstStyle/>
          <a:p>
            <a:endParaRPr lang="en-US" sz="1400">
              <a:latin typeface="Cambria" pitchFamily="-65" charset="0"/>
              <a:ea typeface="Cambria" pitchFamily="-65" charset="0"/>
              <a:cs typeface="Cambria" pitchFamily="-65" charset="0"/>
            </a:endParaRPr>
          </a:p>
          <a:p>
            <a:r>
              <a:rPr lang="en-US" sz="1400">
                <a:latin typeface="Cambria" pitchFamily="-65" charset="0"/>
                <a:ea typeface="Cambria" pitchFamily="-65" charset="0"/>
                <a:cs typeface="Cambria" pitchFamily="-65" charset="0"/>
                <a:hlinkClick r:id="rId3"/>
              </a:rPr>
              <a:t>http://www.flickr.com/photos/dilaudid/4954719152/sizes/m/</a:t>
            </a:r>
            <a:endParaRPr lang="en-US" sz="1400">
              <a:latin typeface="Cambria" pitchFamily="-65" charset="0"/>
              <a:ea typeface="Cambria" pitchFamily="-65" charset="0"/>
              <a:cs typeface="Cambria" pitchFamily="-65" charset="0"/>
            </a:endParaRPr>
          </a:p>
          <a:p>
            <a:r>
              <a:rPr lang="en-US" sz="1400">
                <a:latin typeface="Cambria" pitchFamily="-65" charset="0"/>
                <a:ea typeface="Cambria" pitchFamily="-65" charset="0"/>
                <a:cs typeface="Cambria" pitchFamily="-65" charset="0"/>
              </a:rPr>
              <a:t>Markus Koljonen – website: http://blackswan.carbonmade.com </a:t>
            </a:r>
          </a:p>
        </p:txBody>
      </p:sp>
      <p:pic>
        <p:nvPicPr>
          <p:cNvPr id="52227" name="Picture 3" descr="4954719152_e06d1ffdb2.jpg"/>
          <p:cNvPicPr>
            <a:picLocks noChangeAspect="1"/>
          </p:cNvPicPr>
          <p:nvPr/>
        </p:nvPicPr>
        <p:blipFill>
          <a:blip r:embed="rId4"/>
          <a:srcRect/>
          <a:stretch>
            <a:fillRect/>
          </a:stretch>
        </p:blipFill>
        <p:spPr bwMode="auto">
          <a:xfrm>
            <a:off x="546573" y="1070852"/>
            <a:ext cx="4333875" cy="4333875"/>
          </a:xfrm>
          <a:prstGeom prst="rect">
            <a:avLst/>
          </a:prstGeom>
          <a:noFill/>
          <a:ln w="9525">
            <a:noFill/>
            <a:miter lim="800000"/>
            <a:headEnd/>
            <a:tailEnd/>
          </a:ln>
        </p:spPr>
      </p:pic>
      <p:sp>
        <p:nvSpPr>
          <p:cNvPr id="52228" name="TextBox 4"/>
          <p:cNvSpPr txBox="1">
            <a:spLocks noChangeArrowheads="1"/>
          </p:cNvSpPr>
          <p:nvPr/>
        </p:nvSpPr>
        <p:spPr bwMode="auto">
          <a:xfrm>
            <a:off x="5368925" y="1874261"/>
            <a:ext cx="3146425" cy="3046988"/>
          </a:xfrm>
          <a:prstGeom prst="rect">
            <a:avLst/>
          </a:prstGeom>
          <a:noFill/>
          <a:ln w="9525">
            <a:noFill/>
            <a:miter lim="800000"/>
            <a:headEnd/>
            <a:tailEnd/>
          </a:ln>
        </p:spPr>
        <p:txBody>
          <a:bodyPr>
            <a:prstTxWarp prst="textNoShape">
              <a:avLst/>
            </a:prstTxWarp>
            <a:spAutoFit/>
          </a:bodyPr>
          <a:lstStyle/>
          <a:p>
            <a:pPr algn="ctr"/>
            <a:r>
              <a:rPr lang="en-US" sz="3200">
                <a:latin typeface="Cambria" pitchFamily="-65" charset="0"/>
                <a:ea typeface="Cambria" pitchFamily="-65" charset="0"/>
                <a:cs typeface="Cambria" pitchFamily="-65" charset="0"/>
              </a:rPr>
              <a:t>What percentage of your grade is allocated </a:t>
            </a:r>
          </a:p>
          <a:p>
            <a:pPr algn="ctr"/>
            <a:r>
              <a:rPr lang="en-US" sz="3200">
                <a:latin typeface="Cambria" pitchFamily="-65" charset="0"/>
                <a:ea typeface="Cambria" pitchFamily="-65" charset="0"/>
                <a:cs typeface="Cambria" pitchFamily="-65" charset="0"/>
              </a:rPr>
              <a:t>to interpersonal (unrehearsed) communication?  </a:t>
            </a:r>
          </a:p>
        </p:txBody>
      </p:sp>
      <p:sp>
        <p:nvSpPr>
          <p:cNvPr id="6" name="Footer Placeholder 5"/>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74</a:t>
            </a:fld>
            <a:endParaRPr lang="en-US"/>
          </a:p>
        </p:txBody>
      </p:sp>
    </p:spTree>
    <p:extLst>
      <p:ext uri="{BB962C8B-B14F-4D97-AF65-F5344CB8AC3E}">
        <p14:creationId xmlns:p14="http://schemas.microsoft.com/office/powerpoint/2010/main" val="119639800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pic>
        <p:nvPicPr>
          <p:cNvPr id="5" name="Content Placeholder 5" descr="Unknown.jpeg"/>
          <p:cNvPicPr>
            <a:picLocks noChangeAspect="1"/>
          </p:cNvPicPr>
          <p:nvPr/>
        </p:nvPicPr>
        <p:blipFill>
          <a:blip r:embed="rId2"/>
          <a:srcRect l="-780" r="-780"/>
          <a:stretch>
            <a:fillRect/>
          </a:stretch>
        </p:blipFill>
        <p:spPr>
          <a:xfrm>
            <a:off x="734325" y="760214"/>
            <a:ext cx="7675350" cy="4351338"/>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75</a:t>
            </a:fld>
            <a:endParaRPr lang="en-US"/>
          </a:p>
        </p:txBody>
      </p:sp>
    </p:spTree>
    <p:extLst>
      <p:ext uri="{BB962C8B-B14F-4D97-AF65-F5344CB8AC3E}">
        <p14:creationId xmlns:p14="http://schemas.microsoft.com/office/powerpoint/2010/main" val="148844709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856" y="158139"/>
            <a:ext cx="8229600" cy="731520"/>
          </a:xfrm>
          <a:solidFill>
            <a:schemeClr val="accent1"/>
          </a:solidFill>
        </p:spPr>
        <p:txBody>
          <a:bodyPr>
            <a:normAutofit/>
          </a:bodyPr>
          <a:lstStyle/>
          <a:p>
            <a:pPr algn="ctr"/>
            <a:r>
              <a:rPr lang="en-US" sz="4000">
                <a:solidFill>
                  <a:schemeClr val="tx1"/>
                </a:solidFill>
              </a:rPr>
              <a:t>Advanced Placement Exam Format</a:t>
            </a:r>
          </a:p>
        </p:txBody>
      </p:sp>
      <p:sp>
        <p:nvSpPr>
          <p:cNvPr id="3" name="Footer Placeholder 2"/>
          <p:cNvSpPr>
            <a:spLocks noGrp="1"/>
          </p:cNvSpPr>
          <p:nvPr>
            <p:ph type="ftr" sz="quarter" idx="11"/>
          </p:nvPr>
        </p:nvSpPr>
        <p:spPr>
          <a:xfrm>
            <a:off x="168994" y="6421366"/>
            <a:ext cx="5421083" cy="365125"/>
          </a:xfrm>
        </p:spPr>
        <p:txBody>
          <a:bodyPr/>
          <a:lstStyle/>
          <a:p>
            <a:r>
              <a:rPr lang="en-US"/>
              <a:t>Laura Terrill</a:t>
            </a:r>
          </a:p>
        </p:txBody>
      </p:sp>
      <p:pic>
        <p:nvPicPr>
          <p:cNvPr id="5" name="Picture 1" descr="Screen shot 2012-01-11 at 10.48.32 AM.png"/>
          <p:cNvPicPr>
            <a:picLocks noChangeAspect="1"/>
          </p:cNvPicPr>
          <p:nvPr/>
        </p:nvPicPr>
        <p:blipFill>
          <a:blip r:embed="rId2"/>
          <a:srcRect/>
          <a:stretch>
            <a:fillRect/>
          </a:stretch>
        </p:blipFill>
        <p:spPr bwMode="auto">
          <a:xfrm>
            <a:off x="1327150" y="1085386"/>
            <a:ext cx="6577013" cy="5440363"/>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normAutofit/>
          </a:bodyPr>
          <a:lstStyle/>
          <a:p>
            <a:fld id="{74C2F60E-34D8-DD42-93FD-7BD7AE432328}" type="slidenum">
              <a:rPr lang="en-US"/>
              <a:pPr/>
              <a:t>76</a:t>
            </a:fld>
            <a:endParaRPr lang="en-US"/>
          </a:p>
        </p:txBody>
      </p:sp>
    </p:spTree>
    <p:extLst>
      <p:ext uri="{BB962C8B-B14F-4D97-AF65-F5344CB8AC3E}">
        <p14:creationId xmlns:p14="http://schemas.microsoft.com/office/powerpoint/2010/main" val="82871650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28650" y="-50508"/>
            <a:ext cx="7886700" cy="1325563"/>
          </a:xfrm>
        </p:spPr>
        <p:txBody>
          <a:bodyPr/>
          <a:lstStyle/>
          <a:p>
            <a:r>
              <a:rPr lang="en-US"/>
              <a:t>Possible Gradebook Categories</a:t>
            </a:r>
          </a:p>
        </p:txBody>
      </p:sp>
      <p:sp>
        <p:nvSpPr>
          <p:cNvPr id="4" name="Footer Placeholder 3"/>
          <p:cNvSpPr>
            <a:spLocks noGrp="1"/>
          </p:cNvSpPr>
          <p:nvPr>
            <p:ph type="ftr" sz="quarter" idx="11"/>
          </p:nvPr>
        </p:nvSpPr>
        <p:spPr/>
        <p:txBody>
          <a:bodyPr/>
          <a:lstStyle/>
          <a:p>
            <a:r>
              <a:rPr lang="en-US" dirty="0"/>
              <a:t>Laura Terrill</a:t>
            </a:r>
          </a:p>
        </p:txBody>
      </p:sp>
      <p:graphicFrame>
        <p:nvGraphicFramePr>
          <p:cNvPr id="5" name="Content Placeholder 4"/>
          <p:cNvGraphicFramePr>
            <a:graphicFrameLocks noGrp="1"/>
          </p:cNvGraphicFramePr>
          <p:nvPr>
            <p:ph idx="4294967295"/>
            <p:extLst/>
          </p:nvPr>
        </p:nvGraphicFramePr>
        <p:xfrm>
          <a:off x="201879" y="1009650"/>
          <a:ext cx="8692739" cy="5598519"/>
        </p:xfrm>
        <a:graphic>
          <a:graphicData uri="http://schemas.openxmlformats.org/drawingml/2006/table">
            <a:tbl>
              <a:tblPr firstRow="1" bandRow="1">
                <a:tableStyleId>{5C22544A-7EE6-4342-B048-85BDC9FD1C3A}</a:tableStyleId>
              </a:tblPr>
              <a:tblGrid>
                <a:gridCol w="736270"/>
                <a:gridCol w="1615044"/>
                <a:gridCol w="6341425"/>
              </a:tblGrid>
              <a:tr h="391885">
                <a:tc>
                  <a:txBody>
                    <a:bodyPr/>
                    <a:lstStyle/>
                    <a:p>
                      <a:pPr marL="0" marR="0" algn="ctr">
                        <a:spcBef>
                          <a:spcPts val="0"/>
                        </a:spcBef>
                        <a:spcAft>
                          <a:spcPts val="0"/>
                        </a:spcAft>
                      </a:pPr>
                      <a:r>
                        <a:rPr lang="en-US" sz="1800" b="1">
                          <a:effectLst/>
                          <a:latin typeface="Cambria" charset="0"/>
                          <a:ea typeface="Cambria" charset="0"/>
                          <a:cs typeface="Times New Roman" charset="0"/>
                        </a:rPr>
                        <a:t>%</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Category</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What it measures.</a:t>
                      </a:r>
                      <a:endParaRPr lang="en-US" sz="1800">
                        <a:effectLst/>
                        <a:latin typeface="Cambria" charset="0"/>
                        <a:ea typeface="Cambria" charset="0"/>
                        <a:cs typeface="Times New Roman" charset="0"/>
                      </a:endParaRPr>
                    </a:p>
                  </a:txBody>
                  <a:tcPr marL="68580" marR="68580" marT="0" marB="0" anchor="ctr"/>
                </a:tc>
              </a:tr>
              <a:tr h="1192774">
                <a:tc>
                  <a:txBody>
                    <a:bodyPr/>
                    <a:lstStyle/>
                    <a:p>
                      <a:pPr marL="0" marR="0" algn="ctr">
                        <a:spcBef>
                          <a:spcPts val="0"/>
                        </a:spcBef>
                        <a:spcAft>
                          <a:spcPts val="0"/>
                        </a:spcAft>
                      </a:pPr>
                      <a:r>
                        <a:rPr lang="en-US" sz="1800">
                          <a:effectLst/>
                          <a:latin typeface="Cambria" charset="0"/>
                          <a:ea typeface="Cambria" charset="0"/>
                          <a:cs typeface="Times New Roman" charset="0"/>
                        </a:rPr>
                        <a:t>10%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Learning Practice</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Grades in this category reflect the preparation work that you will do to be ready to use the language in real world ways.  Homework, participation, in-class work, discrete point vocabulary and grammar quizzes count in this category.</a:t>
                      </a:r>
                    </a:p>
                  </a:txBody>
                  <a:tcPr marL="68580" marR="68580" marT="0" marB="0"/>
                </a:tc>
              </a:tr>
              <a:tr h="1436914">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Interpersonal</a:t>
                      </a:r>
                    </a:p>
                    <a:p>
                      <a:pPr marL="0" marR="0">
                        <a:spcBef>
                          <a:spcPts val="0"/>
                        </a:spcBef>
                        <a:spcAft>
                          <a:spcPts val="0"/>
                        </a:spcAft>
                      </a:pPr>
                      <a:r>
                        <a:rPr lang="en-US" sz="1800" i="1">
                          <a:effectLst/>
                          <a:latin typeface="Cambria" charset="0"/>
                          <a:ea typeface="Cambria" charset="0"/>
                          <a:cs typeface="Times New Roman" charset="0"/>
                        </a:rPr>
                        <a:t>(Speaking)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interpersonal mode of communication measures how well you speak the language and is the mode that prepares you to speak the language. You speak or write to exchange information in natural ways and you do not have a chance to script or memorize conversations or dialogues.  </a:t>
                      </a:r>
                    </a:p>
                  </a:txBody>
                  <a:tcPr marL="68580" marR="68580" marT="0" marB="0"/>
                </a:tc>
              </a:tr>
              <a:tr h="1140032">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Interpretive</a:t>
                      </a:r>
                    </a:p>
                    <a:p>
                      <a:pPr marL="0" marR="0">
                        <a:spcBef>
                          <a:spcPts val="0"/>
                        </a:spcBef>
                        <a:spcAft>
                          <a:spcPts val="0"/>
                        </a:spcAft>
                      </a:pPr>
                      <a:r>
                        <a:rPr lang="en-US" sz="1800" i="1">
                          <a:effectLst/>
                          <a:latin typeface="Cambria" charset="0"/>
                          <a:ea typeface="Cambria" charset="0"/>
                          <a:cs typeface="Times New Roman" charset="0"/>
                        </a:rPr>
                        <a:t>(Reading and Listening)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interpretive mode of communication measures how well you understand spoken or written authentic texts. There is no opportunity to interact with others so you must be able to understand the spoken or written text on your own. </a:t>
                      </a:r>
                    </a:p>
                  </a:txBody>
                  <a:tcPr marL="68580" marR="68580" marT="0" marB="0"/>
                </a:tc>
              </a:tr>
              <a:tr h="1436914">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Presentational</a:t>
                      </a:r>
                    </a:p>
                    <a:p>
                      <a:pPr marL="0" marR="0">
                        <a:spcBef>
                          <a:spcPts val="0"/>
                        </a:spcBef>
                        <a:spcAft>
                          <a:spcPts val="0"/>
                        </a:spcAft>
                      </a:pPr>
                      <a:r>
                        <a:rPr lang="en-US" sz="1800" i="1">
                          <a:effectLst/>
                          <a:latin typeface="Cambria" charset="0"/>
                          <a:ea typeface="Cambria" charset="0"/>
                          <a:cs typeface="Times New Roman" charset="0"/>
                        </a:rPr>
                        <a:t>(Speaking or Writing)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presentational mode of communication allows you to think about what you will say or write. When writing, you may have time to draft and revise before producing a final product. When speaking, you may be able to rehearse and/or to record multiple times until you are satisfied with the final product. </a:t>
                      </a:r>
                    </a:p>
                  </a:txBody>
                  <a:tcPr marL="68580" marR="68580" marT="0" marB="0"/>
                </a:tc>
              </a:tr>
            </a:tbl>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77</a:t>
            </a:fld>
            <a:endParaRPr lang="en-US"/>
          </a:p>
        </p:txBody>
      </p:sp>
    </p:spTree>
    <p:extLst>
      <p:ext uri="{BB962C8B-B14F-4D97-AF65-F5344CB8AC3E}">
        <p14:creationId xmlns:p14="http://schemas.microsoft.com/office/powerpoint/2010/main" val="152731208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172277"/>
          <a:ext cx="8664198" cy="6492485"/>
        </p:xfrm>
        <a:graphic>
          <a:graphicData uri="http://schemas.openxmlformats.org/drawingml/2006/table">
            <a:tbl>
              <a:tblPr firstRow="1" bandRow="1">
                <a:tableStyleId>{2A488322-F2BA-4B5B-9748-0D474271808F}</a:tableStyleId>
              </a:tblPr>
              <a:tblGrid>
                <a:gridCol w="2928871"/>
                <a:gridCol w="2928871"/>
                <a:gridCol w="2806456"/>
              </a:tblGrid>
              <a:tr h="509282">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560210">
                <a:tc>
                  <a:txBody>
                    <a:bodyPr/>
                    <a:lstStyle/>
                    <a:p>
                      <a:pPr algn="ctr"/>
                      <a:r>
                        <a:rPr lang="en-US" sz="1600" b="1" dirty="0" smtClean="0"/>
                        <a:t>Language Functions</a:t>
                      </a:r>
                    </a:p>
                    <a:p>
                      <a:pPr algn="ctr"/>
                      <a:r>
                        <a:rPr lang="en-US" sz="1600" b="1" dirty="0" smtClean="0"/>
                        <a:t>I can….</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Related Structures/</a:t>
                      </a:r>
                    </a:p>
                    <a:p>
                      <a:pPr algn="ctr"/>
                      <a:r>
                        <a:rPr lang="en-US" sz="1600" b="1" dirty="0" smtClean="0"/>
                        <a:t>Patterns</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Priority </a:t>
                      </a:r>
                    </a:p>
                    <a:p>
                      <a:pPr algn="ctr"/>
                      <a:r>
                        <a:rPr lang="en-US" sz="1600" b="1" dirty="0" smtClean="0"/>
                        <a:t>Vocabulary</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600">
                          <a:solidFill>
                            <a:srgbClr val="000000"/>
                          </a:solidFill>
                          <a:effectLst/>
                          <a:latin typeface="+mn-lt"/>
                          <a:ea typeface="Calibri" charset="0"/>
                          <a:cs typeface="Calibri" charset="0"/>
                        </a:rPr>
                        <a:t>talk about the benefits of vacation</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I take a vacation to..</a:t>
                      </a:r>
                    </a:p>
                    <a:p>
                      <a:pPr marL="0" marR="0" algn="just">
                        <a:spcBef>
                          <a:spcPts val="0"/>
                        </a:spcBef>
                        <a:spcAft>
                          <a:spcPts val="0"/>
                        </a:spcAft>
                      </a:pPr>
                      <a:r>
                        <a:rPr lang="en-US" sz="1600">
                          <a:solidFill>
                            <a:srgbClr val="000000"/>
                          </a:solidFill>
                          <a:effectLst/>
                          <a:latin typeface="+mn-lt"/>
                          <a:ea typeface="Calibri" charset="0"/>
                          <a:cs typeface="Calibri" charset="0"/>
                        </a:rPr>
                        <a:t>learn, help others, reduce stress, relax, volunteer, practice a sport</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pPr marL="274320" lvl="0" indent="-274320">
                        <a:buFont typeface="Arial" charset="0"/>
                        <a:buChar char="•"/>
                      </a:pPr>
                      <a:r>
                        <a:rPr lang="en-US" sz="1600" kern="1200">
                          <a:solidFill>
                            <a:schemeClr val="dk1"/>
                          </a:solidFill>
                          <a:effectLst/>
                          <a:latin typeface="+mn-lt"/>
                          <a:ea typeface="+mn-ea"/>
                          <a:cs typeface="+mn-cs"/>
                        </a:rPr>
                        <a:t>high frequency verbs related to travel/vacation</a:t>
                      </a:r>
                    </a:p>
                    <a:p>
                      <a:pPr marL="274320" lvl="0" indent="-274320">
                        <a:buFont typeface="Arial" charset="0"/>
                        <a:buChar char="•"/>
                      </a:pPr>
                      <a:r>
                        <a:rPr lang="en-US" sz="1600" kern="1200">
                          <a:solidFill>
                            <a:schemeClr val="dk1"/>
                          </a:solidFill>
                          <a:effectLst/>
                          <a:latin typeface="+mn-lt"/>
                          <a:ea typeface="+mn-ea"/>
                          <a:cs typeface="+mn-cs"/>
                        </a:rPr>
                        <a:t>clothing, travel needs</a:t>
                      </a:r>
                    </a:p>
                    <a:p>
                      <a:pPr marL="274320" lvl="0" indent="-274320">
                        <a:buFont typeface="Arial" charset="0"/>
                        <a:buChar char="•"/>
                      </a:pPr>
                      <a:r>
                        <a:rPr lang="en-US" sz="1600" kern="1200">
                          <a:solidFill>
                            <a:schemeClr val="dk1"/>
                          </a:solidFill>
                          <a:effectLst/>
                          <a:latin typeface="+mn-lt"/>
                          <a:ea typeface="+mn-ea"/>
                          <a:cs typeface="+mn-cs"/>
                        </a:rPr>
                        <a:t>weather expressions</a:t>
                      </a:r>
                    </a:p>
                    <a:p>
                      <a:pPr marL="274320" lvl="0" indent="-274320">
                        <a:buFont typeface="Arial" charset="0"/>
                        <a:buChar char="•"/>
                      </a:pPr>
                      <a:r>
                        <a:rPr lang="en-US" sz="1600" kern="1200">
                          <a:solidFill>
                            <a:schemeClr val="dk1"/>
                          </a:solidFill>
                          <a:effectLst/>
                          <a:latin typeface="+mn-lt"/>
                          <a:ea typeface="+mn-ea"/>
                          <a:cs typeface="+mn-cs"/>
                        </a:rPr>
                        <a:t>expressions related to vacation</a:t>
                      </a:r>
                    </a:p>
                    <a:p>
                      <a:pPr marL="274320" lvl="0" indent="-274320">
                        <a:buFont typeface="Arial" charset="0"/>
                        <a:buChar char="•"/>
                      </a:pPr>
                      <a:r>
                        <a:rPr lang="en-US" sz="1600" kern="1200">
                          <a:solidFill>
                            <a:schemeClr val="dk1"/>
                          </a:solidFill>
                          <a:effectLst/>
                          <a:latin typeface="+mn-lt"/>
                          <a:ea typeface="+mn-ea"/>
                          <a:cs typeface="+mn-cs"/>
                        </a:rPr>
                        <a:t>destinations - mountains, rivers, beaches</a:t>
                      </a:r>
                    </a:p>
                    <a:p>
                      <a:pPr marL="274320" lvl="0" indent="-274320">
                        <a:buFont typeface="Arial" charset="0"/>
                        <a:buChar char="•"/>
                      </a:pPr>
                      <a:r>
                        <a:rPr lang="en-US" sz="1600" kern="1200">
                          <a:solidFill>
                            <a:schemeClr val="dk1"/>
                          </a:solidFill>
                          <a:effectLst/>
                          <a:latin typeface="+mn-lt"/>
                          <a:ea typeface="+mn-ea"/>
                          <a:cs typeface="+mn-cs"/>
                        </a:rPr>
                        <a:t>directional phrases - N, S, E, W, close to</a:t>
                      </a:r>
                    </a:p>
                    <a:p>
                      <a:pPr marL="274320" indent="-274320">
                        <a:buFont typeface="Arial" charset="0"/>
                        <a:buChar char="•"/>
                      </a:pPr>
                      <a:r>
                        <a:rPr lang="en-US" sz="1600" kern="1200">
                          <a:solidFill>
                            <a:schemeClr val="dk1"/>
                          </a:solidFill>
                          <a:effectLst/>
                          <a:latin typeface="+mn-lt"/>
                          <a:ea typeface="+mn-ea"/>
                          <a:cs typeface="+mn-cs"/>
                        </a:rPr>
                        <a:t>reasons for taking vacation</a:t>
                      </a:r>
                      <a:r>
                        <a:rPr lang="en-US" sz="1600">
                          <a:effectLst/>
                        </a:rPr>
                        <a:t> </a:t>
                      </a:r>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600">
                          <a:solidFill>
                            <a:srgbClr val="000000"/>
                          </a:solidFill>
                          <a:effectLst/>
                          <a:latin typeface="+mn-lt"/>
                          <a:ea typeface="Calibri" charset="0"/>
                          <a:cs typeface="Calibri" charset="0"/>
                        </a:rPr>
                        <a:t>talk about where I and others want to go and ask for and give reasons.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to want </a:t>
                      </a:r>
                    </a:p>
                    <a:p>
                      <a:pPr marL="0" marR="0" algn="just">
                        <a:spcBef>
                          <a:spcPts val="0"/>
                        </a:spcBef>
                        <a:spcAft>
                          <a:spcPts val="0"/>
                        </a:spcAft>
                      </a:pPr>
                      <a:r>
                        <a:rPr lang="en-US" sz="1600">
                          <a:solidFill>
                            <a:srgbClr val="000000"/>
                          </a:solidFill>
                          <a:effectLst/>
                          <a:latin typeface="+mn-lt"/>
                          <a:ea typeface="Calibri" charset="0"/>
                          <a:cs typeface="Calibri" charset="0"/>
                        </a:rPr>
                        <a:t>because</a:t>
                      </a:r>
                    </a:p>
                    <a:p>
                      <a:pPr marL="0" marR="0" algn="just">
                        <a:spcBef>
                          <a:spcPts val="0"/>
                        </a:spcBef>
                        <a:spcAft>
                          <a:spcPts val="0"/>
                        </a:spcAft>
                      </a:pPr>
                      <a:r>
                        <a:rPr lang="en-US" sz="1600">
                          <a:solidFill>
                            <a:srgbClr val="000000"/>
                          </a:solidFill>
                          <a:effectLst/>
                          <a:latin typeface="+mn-lt"/>
                          <a:ea typeface="Calibri" charset="0"/>
                          <a:cs typeface="Calibri" charset="0"/>
                        </a:rPr>
                        <a:t>I like/don’t like to…(activities)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56861">
                <a:tc>
                  <a:txBody>
                    <a:bodyPr/>
                    <a:lstStyle/>
                    <a:p>
                      <a:pPr marL="0" marR="0">
                        <a:spcBef>
                          <a:spcPts val="0"/>
                        </a:spcBef>
                        <a:spcAft>
                          <a:spcPts val="0"/>
                        </a:spcAft>
                      </a:pPr>
                      <a:r>
                        <a:rPr lang="en-US" sz="1600">
                          <a:solidFill>
                            <a:srgbClr val="000000"/>
                          </a:solidFill>
                          <a:effectLst/>
                          <a:latin typeface="+mn-lt"/>
                          <a:ea typeface="Times New Roman" charset="0"/>
                          <a:cs typeface="Times New Roman" charset="0"/>
                        </a:rPr>
                        <a:t>share details on future vacations - where, with whom, when, etc. </a:t>
                      </a:r>
                      <a:endParaRPr lang="en-US" sz="1600">
                        <a:solidFill>
                          <a:srgbClr val="000000"/>
                        </a:solidFill>
                        <a:effectLst/>
                        <a:latin typeface="+mn-lt"/>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interrogatives</a:t>
                      </a:r>
                    </a:p>
                    <a:p>
                      <a:pPr marL="0" marR="0" algn="just">
                        <a:spcBef>
                          <a:spcPts val="0"/>
                        </a:spcBef>
                        <a:spcAft>
                          <a:spcPts val="0"/>
                        </a:spcAft>
                      </a:pPr>
                      <a:r>
                        <a:rPr lang="en-US" sz="1600">
                          <a:solidFill>
                            <a:srgbClr val="000000"/>
                          </a:solidFill>
                          <a:effectLst/>
                          <a:latin typeface="+mn-lt"/>
                          <a:ea typeface="Calibri" charset="0"/>
                          <a:cs typeface="Calibri" charset="0"/>
                        </a:rPr>
                        <a:t>near future - going to…</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12995">
                <a:tc>
                  <a:txBody>
                    <a:bodyPr/>
                    <a:lstStyle/>
                    <a:p>
                      <a:pPr marL="0" marR="0">
                        <a:spcBef>
                          <a:spcPts val="0"/>
                        </a:spcBef>
                        <a:spcAft>
                          <a:spcPts val="0"/>
                        </a:spcAft>
                      </a:pPr>
                      <a:r>
                        <a:rPr lang="en-US" sz="1600">
                          <a:solidFill>
                            <a:srgbClr val="000000"/>
                          </a:solidFill>
                          <a:effectLst/>
                          <a:latin typeface="+mn-lt"/>
                          <a:ea typeface="Times New Roman" charset="0"/>
                          <a:cs typeface="Times New Roman" charset="0"/>
                        </a:rPr>
                        <a:t>share details on past vacations - where, with whom, when, etc. </a:t>
                      </a:r>
                      <a:endParaRPr lang="en-US" sz="1600">
                        <a:solidFill>
                          <a:srgbClr val="000000"/>
                        </a:solidFill>
                        <a:effectLst/>
                        <a:latin typeface="+mn-lt"/>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interrogatives</a:t>
                      </a:r>
                    </a:p>
                    <a:p>
                      <a:pPr marL="0" marR="0" algn="just">
                        <a:spcBef>
                          <a:spcPts val="0"/>
                        </a:spcBef>
                        <a:spcAft>
                          <a:spcPts val="0"/>
                        </a:spcAft>
                      </a:pPr>
                      <a:r>
                        <a:rPr lang="en-US" sz="1600">
                          <a:solidFill>
                            <a:srgbClr val="000000"/>
                          </a:solidFill>
                          <a:effectLst/>
                          <a:latin typeface="+mn-lt"/>
                          <a:ea typeface="Calibri" charset="0"/>
                          <a:cs typeface="Calibri" charset="0"/>
                        </a:rPr>
                        <a:t>high frequency verbs related to vacation, travel</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600">
                          <a:solidFill>
                            <a:srgbClr val="000000"/>
                          </a:solidFill>
                          <a:effectLst/>
                          <a:latin typeface="+mn-lt"/>
                          <a:ea typeface="Times New Roman" charset="0"/>
                          <a:cs typeface="Times New Roman" charset="0"/>
                        </a:rPr>
                        <a:t>state how I felt about a vacation and react to what others say about their vacations.</a:t>
                      </a:r>
                      <a:endParaRPr lang="en-US" sz="1600">
                        <a:solidFill>
                          <a:srgbClr val="000000"/>
                        </a:solidFill>
                        <a:effectLst/>
                        <a:latin typeface="+mn-lt"/>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It was….</a:t>
                      </a:r>
                    </a:p>
                    <a:p>
                      <a:pPr marL="0" marR="0" algn="just">
                        <a:spcBef>
                          <a:spcPts val="0"/>
                        </a:spcBef>
                        <a:spcAft>
                          <a:spcPts val="0"/>
                        </a:spcAft>
                      </a:pPr>
                      <a:r>
                        <a:rPr lang="en-US" sz="1600">
                          <a:solidFill>
                            <a:srgbClr val="000000"/>
                          </a:solidFill>
                          <a:effectLst/>
                          <a:latin typeface="+mn-lt"/>
                          <a:ea typeface="Calibri" charset="0"/>
                          <a:cs typeface="Calibri" charset="0"/>
                        </a:rPr>
                        <a:t>descriptive adjectives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712995">
                <a:tc>
                  <a:txBody>
                    <a:bodyPr/>
                    <a:lstStyle/>
                    <a:p>
                      <a:pPr marL="0" marR="0">
                        <a:spcBef>
                          <a:spcPts val="0"/>
                        </a:spcBef>
                        <a:spcAft>
                          <a:spcPts val="0"/>
                        </a:spcAft>
                      </a:pPr>
                      <a:r>
                        <a:rPr lang="en-US" sz="1600">
                          <a:solidFill>
                            <a:srgbClr val="000000"/>
                          </a:solidFill>
                          <a:effectLst/>
                          <a:latin typeface="+mn-lt"/>
                          <a:ea typeface="Calibri" charset="0"/>
                          <a:cs typeface="Calibri" charset="0"/>
                        </a:rPr>
                        <a:t>compare how people spend vacation time in other cultures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prepositions with countries</a:t>
                      </a:r>
                    </a:p>
                    <a:p>
                      <a:pPr marL="0" marR="0" algn="just">
                        <a:spcBef>
                          <a:spcPts val="0"/>
                        </a:spcBef>
                        <a:spcAft>
                          <a:spcPts val="0"/>
                        </a:spcAft>
                      </a:pPr>
                      <a:r>
                        <a:rPr lang="en-US" sz="1600">
                          <a:solidFill>
                            <a:srgbClr val="000000"/>
                          </a:solidFill>
                          <a:effectLst/>
                          <a:latin typeface="+mn-lt"/>
                          <a:ea typeface="Calibri" charset="0"/>
                          <a:cs typeface="Calibri" charset="0"/>
                        </a:rPr>
                        <a:t>impersonal pronoun</a:t>
                      </a:r>
                    </a:p>
                    <a:p>
                      <a:pPr marL="0" marR="0" algn="just">
                        <a:spcBef>
                          <a:spcPts val="0"/>
                        </a:spcBef>
                        <a:spcAft>
                          <a:spcPts val="0"/>
                        </a:spcAft>
                      </a:pPr>
                      <a:r>
                        <a:rPr lang="en-US" sz="1600">
                          <a:solidFill>
                            <a:srgbClr val="000000"/>
                          </a:solidFill>
                          <a:effectLst/>
                          <a:latin typeface="+mn-lt"/>
                          <a:ea typeface="Calibri" charset="0"/>
                          <a:cs typeface="Calibri" charset="0"/>
                        </a:rPr>
                        <a:t>Here…but in (country), they….</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600" b="1">
                          <a:solidFill>
                            <a:srgbClr val="FF0000"/>
                          </a:solidFill>
                          <a:latin typeface="+mn-lt"/>
                          <a:ea typeface="Cambria"/>
                          <a:cs typeface="Times New Roman"/>
                        </a:rPr>
                        <a:t>See unit template for additional</a:t>
                      </a:r>
                      <a:r>
                        <a:rPr lang="en-US" sz="1600" b="1" baseline="0">
                          <a:solidFill>
                            <a:srgbClr val="FF0000"/>
                          </a:solidFill>
                          <a:latin typeface="+mn-lt"/>
                          <a:ea typeface="Cambria"/>
                          <a:cs typeface="Times New Roman"/>
                        </a:rPr>
                        <a:t> functions.</a:t>
                      </a:r>
                      <a:endParaRPr lang="en-US" sz="1600" b="1">
                        <a:solidFill>
                          <a:srgbClr val="FF0000"/>
                        </a:solidFill>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b="1" dirty="0">
                          <a:solidFill>
                            <a:srgbClr val="FF0000"/>
                          </a:solidFill>
                        </a:rPr>
                        <a:t>This is the</a:t>
                      </a:r>
                      <a:r>
                        <a:rPr lang="en-US" sz="1600" b="1" baseline="0" dirty="0">
                          <a:solidFill>
                            <a:srgbClr val="FF0000"/>
                          </a:solidFill>
                        </a:rPr>
                        <a:t> first section where there may be differences by language. </a:t>
                      </a:r>
                      <a:endParaRPr lang="en-US" sz="1600" b="1" dirty="0">
                        <a:solidFill>
                          <a:srgbClr val="FF0000"/>
                        </a:solidFill>
                      </a:endParaRPr>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6D22F896-40B5-4ADD-8801-0D06FADFA095}" type="slidenum">
              <a:rPr lang="en-US" dirty="0"/>
              <a:t>78</a:t>
            </a:fld>
            <a:endParaRPr lang="en-US" dirty="0"/>
          </a:p>
        </p:txBody>
      </p:sp>
    </p:spTree>
    <p:extLst>
      <p:ext uri="{BB962C8B-B14F-4D97-AF65-F5344CB8AC3E}">
        <p14:creationId xmlns:p14="http://schemas.microsoft.com/office/powerpoint/2010/main" val="363381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381287"/>
            <a:ext cx="8229600" cy="731520"/>
          </a:xfrm>
          <a:solidFill>
            <a:schemeClr val="accent1"/>
          </a:solidFill>
        </p:spPr>
        <p:txBody>
          <a:bodyPr>
            <a:noAutofit/>
          </a:bodyPr>
          <a:lstStyle/>
          <a:p>
            <a:pPr algn="ctr"/>
            <a:r>
              <a:rPr lang="en-US" sz="4800">
                <a:solidFill>
                  <a:schemeClr val="tx1"/>
                </a:solidFill>
              </a:rPr>
              <a:t>Interpretive Mode</a:t>
            </a:r>
            <a:endParaRPr lang="en-US" sz="2400">
              <a:solidFill>
                <a:schemeClr val="tx1"/>
              </a:solidFill>
            </a:endParaRPr>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2" name="Picture 1"/>
          <p:cNvPicPr>
            <a:picLocks noChangeAspect="1"/>
          </p:cNvPicPr>
          <p:nvPr/>
        </p:nvPicPr>
        <p:blipFill>
          <a:blip r:embed="rId2"/>
          <a:stretch>
            <a:fillRect/>
          </a:stretch>
        </p:blipFill>
        <p:spPr>
          <a:xfrm>
            <a:off x="1655041" y="2387774"/>
            <a:ext cx="5948218" cy="3968577"/>
          </a:xfrm>
          <a:prstGeom prst="rect">
            <a:avLst/>
          </a:prstGeom>
        </p:spPr>
      </p:pic>
      <p:pic>
        <p:nvPicPr>
          <p:cNvPr id="7" name="Picture 6"/>
          <p:cNvPicPr>
            <a:picLocks noChangeAspect="1"/>
          </p:cNvPicPr>
          <p:nvPr/>
        </p:nvPicPr>
        <p:blipFill>
          <a:blip r:embed="rId3"/>
          <a:stretch>
            <a:fillRect/>
          </a:stretch>
        </p:blipFill>
        <p:spPr>
          <a:xfrm>
            <a:off x="6720521" y="5109136"/>
            <a:ext cx="2331719" cy="1399032"/>
          </a:xfrm>
          <a:prstGeom prst="rect">
            <a:avLst/>
          </a:prstGeom>
        </p:spPr>
      </p:pic>
      <p:pic>
        <p:nvPicPr>
          <p:cNvPr id="8" name="Picture 7"/>
          <p:cNvPicPr>
            <a:picLocks noChangeAspect="1"/>
          </p:cNvPicPr>
          <p:nvPr/>
        </p:nvPicPr>
        <p:blipFill>
          <a:blip r:embed="rId4"/>
          <a:stretch>
            <a:fillRect/>
          </a:stretch>
        </p:blipFill>
        <p:spPr>
          <a:xfrm>
            <a:off x="442742" y="5103588"/>
            <a:ext cx="2051679" cy="1403230"/>
          </a:xfrm>
          <a:prstGeom prst="rect">
            <a:avLst/>
          </a:prstGeom>
        </p:spPr>
      </p:pic>
      <p:sp>
        <p:nvSpPr>
          <p:cNvPr id="3" name="TextBox 2"/>
          <p:cNvSpPr txBox="1"/>
          <p:nvPr/>
        </p:nvSpPr>
        <p:spPr>
          <a:xfrm>
            <a:off x="1369291" y="1333500"/>
            <a:ext cx="6519719" cy="830997"/>
          </a:xfrm>
          <a:prstGeom prst="rect">
            <a:avLst/>
          </a:prstGeom>
          <a:noFill/>
        </p:spPr>
        <p:txBody>
          <a:bodyPr wrap="square" rtlCol="0">
            <a:spAutoFit/>
          </a:bodyPr>
          <a:lstStyle/>
          <a:p>
            <a:pPr algn="ctr"/>
            <a:r>
              <a:rPr lang="en-US" sz="2400">
                <a:solidFill>
                  <a:schemeClr val="tx1">
                    <a:lumMod val="95000"/>
                  </a:schemeClr>
                </a:solidFill>
              </a:rPr>
              <a:t>Learners understand, interpret, and analyze what is heard, read or viewed on a variety of topics.</a:t>
            </a:r>
            <a:endParaRPr lang="en-US" sz="2400"/>
          </a:p>
        </p:txBody>
      </p:sp>
      <p:sp>
        <p:nvSpPr>
          <p:cNvPr id="6" name="Slide Number Placeholder 5"/>
          <p:cNvSpPr>
            <a:spLocks noGrp="1"/>
          </p:cNvSpPr>
          <p:nvPr>
            <p:ph type="sldNum" sz="quarter" idx="12"/>
          </p:nvPr>
        </p:nvSpPr>
        <p:spPr/>
        <p:txBody>
          <a:bodyPr/>
          <a:lstStyle/>
          <a:p>
            <a:fld id="{74C2F60E-34D8-DD42-93FD-7BD7AE432328}" type="slidenum">
              <a:rPr lang="en-US"/>
              <a:pPr/>
              <a:t>79</a:t>
            </a:fld>
            <a:endParaRPr lang="en-US"/>
          </a:p>
        </p:txBody>
      </p:sp>
    </p:spTree>
    <p:extLst>
      <p:ext uri="{BB962C8B-B14F-4D97-AF65-F5344CB8AC3E}">
        <p14:creationId xmlns:p14="http://schemas.microsoft.com/office/powerpoint/2010/main" val="11712323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192"/>
            <a:ext cx="8229600" cy="1066800"/>
          </a:xfrm>
        </p:spPr>
        <p:txBody>
          <a:bodyPr>
            <a:normAutofit/>
          </a:bodyPr>
          <a:lstStyle/>
          <a:p>
            <a:r>
              <a:rPr lang="en-US"/>
              <a:t>Proficiency-based Rubric</a:t>
            </a:r>
            <a:br>
              <a:rPr lang="en-US"/>
            </a:br>
            <a:r>
              <a:rPr lang="en-US" sz="2222"/>
              <a:t>Interpersonal Mode – Novice Learner</a:t>
            </a:r>
          </a:p>
        </p:txBody>
      </p:sp>
      <p:sp>
        <p:nvSpPr>
          <p:cNvPr id="5" name="Rectangle 4"/>
          <p:cNvSpPr/>
          <p:nvPr/>
        </p:nvSpPr>
        <p:spPr>
          <a:xfrm>
            <a:off x="2463800" y="6520677"/>
            <a:ext cx="6519333" cy="307777"/>
          </a:xfrm>
          <a:prstGeom prst="rect">
            <a:avLst/>
          </a:prstGeom>
        </p:spPr>
        <p:txBody>
          <a:bodyPr wrap="square">
            <a:spAutoFit/>
          </a:bodyPr>
          <a:lstStyle/>
          <a:p>
            <a:pPr algn="r"/>
            <a:r>
              <a:rPr lang="en-US" sz="1400"/>
              <a:t>Taken from: </a:t>
            </a:r>
            <a:r>
              <a:rPr lang="en-US" sz="1400">
                <a:sym typeface="Symbol"/>
              </a:rPr>
              <a:t></a:t>
            </a:r>
            <a:r>
              <a:rPr lang="en-US" sz="1400"/>
              <a:t>2013 Implementing Integrated Performance Assessment </a:t>
            </a:r>
          </a:p>
        </p:txBody>
      </p:sp>
      <p:graphicFrame>
        <p:nvGraphicFramePr>
          <p:cNvPr id="6" name="Table 5"/>
          <p:cNvGraphicFramePr>
            <a:graphicFrameLocks noGrp="1"/>
          </p:cNvGraphicFramePr>
          <p:nvPr/>
        </p:nvGraphicFramePr>
        <p:xfrm>
          <a:off x="219620" y="1651347"/>
          <a:ext cx="8763516" cy="4632960"/>
        </p:xfrm>
        <a:graphic>
          <a:graphicData uri="http://schemas.openxmlformats.org/drawingml/2006/table">
            <a:tbl>
              <a:tblPr firstRow="1" bandRow="1">
                <a:tableStyleId>{5C22544A-7EE6-4342-B048-85BDC9FD1C3A}</a:tableStyleId>
              </a:tblPr>
              <a:tblGrid>
                <a:gridCol w="1752703"/>
                <a:gridCol w="1866557"/>
                <a:gridCol w="1730405"/>
                <a:gridCol w="1730405"/>
                <a:gridCol w="1683446"/>
              </a:tblGrid>
              <a:tr h="457200">
                <a:tc rowSpan="2">
                  <a:txBody>
                    <a:bodyPr/>
                    <a:lstStyle/>
                    <a:p>
                      <a:pPr algn="ctr"/>
                      <a:r>
                        <a:rPr lang="en-US" b="0"/>
                        <a:t>Criteria</a:t>
                      </a:r>
                    </a:p>
                  </a:txBody>
                  <a:tcPr anchor="ctr"/>
                </a:tc>
                <a:tc rowSpan="2">
                  <a:txBody>
                    <a:bodyPr/>
                    <a:lstStyle/>
                    <a:p>
                      <a:pPr algn="ctr"/>
                      <a:r>
                        <a:rPr lang="en-US" b="0"/>
                        <a:t>Exceeds</a:t>
                      </a:r>
                    </a:p>
                    <a:p>
                      <a:pPr algn="ctr"/>
                      <a:r>
                        <a:rPr lang="en-US" b="0"/>
                        <a:t>Expectations</a:t>
                      </a:r>
                    </a:p>
                  </a:txBody>
                  <a:tcPr anchor="ctr"/>
                </a:tc>
                <a:tc gridSpan="2">
                  <a:txBody>
                    <a:bodyPr/>
                    <a:lstStyle/>
                    <a:p>
                      <a:pPr algn="ctr"/>
                      <a:r>
                        <a:rPr lang="en-US" b="0"/>
                        <a:t>Meets Expectations</a:t>
                      </a:r>
                    </a:p>
                  </a:txBody>
                  <a:tcPr anchor="ctr"/>
                </a:tc>
                <a:tc hMerge="1">
                  <a:txBody>
                    <a:bodyPr/>
                    <a:lstStyle/>
                    <a:p>
                      <a:pPr algn="ctr"/>
                      <a:endParaRPr lang="en-US"/>
                    </a:p>
                  </a:txBody>
                  <a:tcPr anchor="ctr"/>
                </a:tc>
                <a:tc rowSpan="2">
                  <a:txBody>
                    <a:bodyPr/>
                    <a:lstStyle/>
                    <a:p>
                      <a:pPr algn="ctr"/>
                      <a:r>
                        <a:rPr lang="en-US" b="0"/>
                        <a:t>Does Not Meet Expectations</a:t>
                      </a:r>
                    </a:p>
                  </a:txBody>
                  <a:tcPr anchor="ctr"/>
                </a:tc>
              </a:tr>
              <a:tr h="457200">
                <a:tc vMerge="1">
                  <a:txBody>
                    <a:bodyPr/>
                    <a:lstStyle/>
                    <a:p>
                      <a:endParaRPr lang="en-US"/>
                    </a:p>
                  </a:txBody>
                  <a:tcPr/>
                </a:tc>
                <a:tc vMerge="1">
                  <a:txBody>
                    <a:bodyPr/>
                    <a:lstStyle/>
                    <a:p>
                      <a:endParaRPr lang="en-US"/>
                    </a:p>
                  </a:txBody>
                  <a:tcPr/>
                </a:tc>
                <a:tc>
                  <a:txBody>
                    <a:bodyPr/>
                    <a:lstStyle/>
                    <a:p>
                      <a:pPr algn="ctr"/>
                      <a:r>
                        <a:rPr lang="en-US" b="0">
                          <a:solidFill>
                            <a:schemeClr val="bg1"/>
                          </a:solidFill>
                        </a:rPr>
                        <a:t>Strong</a:t>
                      </a:r>
                    </a:p>
                  </a:txBody>
                  <a:tcPr anchor="ctr">
                    <a:solidFill>
                      <a:schemeClr val="accent1"/>
                    </a:solidFill>
                  </a:tcPr>
                </a:tc>
                <a:tc>
                  <a:txBody>
                    <a:bodyPr/>
                    <a:lstStyle/>
                    <a:p>
                      <a:pPr algn="ctr"/>
                      <a:r>
                        <a:rPr lang="en-US" b="0">
                          <a:solidFill>
                            <a:schemeClr val="bg1"/>
                          </a:solidFill>
                        </a:rPr>
                        <a:t>Minimal</a:t>
                      </a:r>
                    </a:p>
                  </a:txBody>
                  <a:tcPr anchor="ctr">
                    <a:solidFill>
                      <a:schemeClr val="accent1"/>
                    </a:solidFill>
                  </a:tcPr>
                </a:tc>
                <a:tc vMerge="1">
                  <a:txBody>
                    <a:bodyPr/>
                    <a:lstStyle/>
                    <a:p>
                      <a:endParaRPr lang="en-US"/>
                    </a:p>
                  </a:txBody>
                  <a:tcPr/>
                </a:tc>
              </a:tr>
              <a:tr h="370840">
                <a:tc>
                  <a:txBody>
                    <a:bodyPr/>
                    <a:lstStyle/>
                    <a:p>
                      <a:r>
                        <a:rPr lang="en-US" sz="1400" b="1"/>
                        <a:t>Language Function</a:t>
                      </a:r>
                    </a:p>
                    <a:p>
                      <a:endParaRPr lang="en-US" sz="1400" b="1"/>
                    </a:p>
                    <a:p>
                      <a:r>
                        <a:rPr lang="en-US" sz="1400" i="1"/>
                        <a:t>Language</a:t>
                      </a:r>
                      <a:r>
                        <a:rPr lang="en-US" sz="1400" i="1" baseline="0"/>
                        <a:t> tasks the speaker is able to handle in a consistent, comfortable, sustained, and spontaneous manner. </a:t>
                      </a:r>
                      <a:endParaRPr lang="en-US" sz="1400" i="1"/>
                    </a:p>
                  </a:txBody>
                  <a:tcPr anchor="ctr"/>
                </a:tc>
                <a:tc>
                  <a:txBody>
                    <a:bodyPr/>
                    <a:lstStyle/>
                    <a:p>
                      <a:pPr algn="l"/>
                      <a:r>
                        <a:rPr lang="en-US" sz="1400"/>
                        <a:t>Creates with language by combining and recombining known</a:t>
                      </a:r>
                      <a:r>
                        <a:rPr lang="en-US" sz="1400" baseline="0"/>
                        <a:t> elements; is able to express personal meaning in a basic way. Handles successfully a number of uncomplicated communicative tasks in straightforward social situations, primarily in concrete exchanges and topics necessary for survival in target-language cultures. </a:t>
                      </a:r>
                      <a:endParaRPr lang="en-US" sz="1400"/>
                    </a:p>
                  </a:txBody>
                  <a:tcPr/>
                </a:tc>
                <a:tc>
                  <a:txBody>
                    <a:bodyPr/>
                    <a:lstStyle/>
                    <a:p>
                      <a:pPr algn="l"/>
                      <a:r>
                        <a:rPr lang="en-US" sz="1400"/>
                        <a:t>Uses mostly memorized language with some attempts</a:t>
                      </a:r>
                      <a:r>
                        <a:rPr lang="en-US" sz="1400" baseline="0"/>
                        <a:t> to create. Handles a limited number of uncomplicated tasks involving topics related to basic personal information and some activities, preferences, and immediate needs. </a:t>
                      </a:r>
                      <a:endParaRPr lang="en-US" sz="1400"/>
                    </a:p>
                  </a:txBody>
                  <a:tcPr anchor="ctr"/>
                </a:tc>
                <a:tc>
                  <a:txBody>
                    <a:bodyPr/>
                    <a:lstStyle/>
                    <a:p>
                      <a:pPr algn="l"/>
                      <a:r>
                        <a:rPr lang="en-US" sz="1400"/>
                        <a:t>Uses memorized language only, familiar language. </a:t>
                      </a:r>
                    </a:p>
                  </a:txBody>
                  <a:tcPr anchor="ctr"/>
                </a:tc>
                <a:tc>
                  <a:txBody>
                    <a:bodyPr/>
                    <a:lstStyle/>
                    <a:p>
                      <a:pPr algn="l"/>
                      <a:r>
                        <a:rPr lang="en-US" sz="1400"/>
                        <a:t>Has no real functional</a:t>
                      </a:r>
                      <a:r>
                        <a:rPr lang="en-US" sz="1400" baseline="0"/>
                        <a:t> ability. </a:t>
                      </a:r>
                      <a:endParaRPr lang="en-US" sz="1400"/>
                    </a:p>
                  </a:txBody>
                  <a:tcPr anchor="ctr"/>
                </a:tc>
              </a:tr>
            </a:tbl>
          </a:graphicData>
        </a:graphic>
      </p:graphicFrame>
      <p:sp>
        <p:nvSpPr>
          <p:cNvPr id="8" name="Footer Placeholder 7"/>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8</a:t>
            </a:fld>
            <a:endParaRPr lang="en-US"/>
          </a:p>
        </p:txBody>
      </p:sp>
    </p:spTree>
    <p:extLst>
      <p:ext uri="{BB962C8B-B14F-4D97-AF65-F5344CB8AC3E}">
        <p14:creationId xmlns:p14="http://schemas.microsoft.com/office/powerpoint/2010/main" val="150970122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7500" y="114300"/>
            <a:ext cx="8521700" cy="1181101"/>
          </a:xfrm>
          <a:solidFill>
            <a:schemeClr val="accent1"/>
          </a:solidFill>
        </p:spPr>
        <p:txBody>
          <a:bodyPr>
            <a:noAutofit/>
          </a:bodyPr>
          <a:lstStyle/>
          <a:p>
            <a:r>
              <a:rPr lang="en-US" smtClean="0">
                <a:solidFill>
                  <a:schemeClr val="tx1"/>
                </a:solidFill>
                <a:latin typeface="Corbel" charset="0"/>
                <a:ea typeface="Corbel" charset="0"/>
                <a:cs typeface="Corbel" charset="0"/>
              </a:rPr>
              <a:t>Contemporary Life: Consumerism</a:t>
            </a:r>
            <a:r>
              <a:rPr lang="en-US" sz="3200" smtClean="0">
                <a:solidFill>
                  <a:schemeClr val="tx1"/>
                </a:solidFill>
                <a:latin typeface="Corbel" charset="0"/>
                <a:ea typeface="Corbel" charset="0"/>
                <a:cs typeface="Corbel" charset="0"/>
              </a:rPr>
              <a:t/>
            </a:r>
            <a:br>
              <a:rPr lang="en-US" sz="3200" smtClean="0">
                <a:solidFill>
                  <a:schemeClr val="tx1"/>
                </a:solidFill>
                <a:latin typeface="Corbel" charset="0"/>
                <a:ea typeface="Corbel" charset="0"/>
                <a:cs typeface="Corbel" charset="0"/>
              </a:rPr>
            </a:br>
            <a:r>
              <a:rPr lang="en-US" sz="3200" smtClean="0">
                <a:solidFill>
                  <a:schemeClr val="tx1"/>
                </a:solidFill>
                <a:latin typeface="Corbel" charset="0"/>
                <a:ea typeface="Corbel" charset="0"/>
                <a:cs typeface="Corbel" charset="0"/>
              </a:rPr>
              <a:t>What type of consumer am I</a:t>
            </a:r>
            <a:r>
              <a:rPr lang="en-US" sz="3200">
                <a:solidFill>
                  <a:schemeClr val="tx1"/>
                </a:solidFill>
                <a:latin typeface="Corbel" charset="0"/>
                <a:ea typeface="Corbel" charset="0"/>
                <a:cs typeface="Corbel" charset="0"/>
              </a:rPr>
              <a:t>?</a:t>
            </a:r>
          </a:p>
        </p:txBody>
      </p:sp>
      <p:sp>
        <p:nvSpPr>
          <p:cNvPr id="12" name="Footer Placeholder 11"/>
          <p:cNvSpPr>
            <a:spLocks noGrp="1"/>
          </p:cNvSpPr>
          <p:nvPr>
            <p:ph type="ftr" sz="quarter" idx="11"/>
          </p:nvPr>
        </p:nvSpPr>
        <p:spPr/>
        <p:txBody>
          <a:bodyPr/>
          <a:lstStyle/>
          <a:p>
            <a:r>
              <a:rPr lang="en-US"/>
              <a:t>Laura Terrill</a:t>
            </a:r>
          </a:p>
        </p:txBody>
      </p:sp>
      <p:pic>
        <p:nvPicPr>
          <p:cNvPr id="5" name="Picture 4" descr="7cdb9316e7030387fc92d7523c06c439.jpg"/>
          <p:cNvPicPr>
            <a:picLocks noChangeAspect="1"/>
          </p:cNvPicPr>
          <p:nvPr/>
        </p:nvPicPr>
        <p:blipFill>
          <a:blip r:embed="rId2"/>
          <a:stretch>
            <a:fillRect/>
          </a:stretch>
        </p:blipFill>
        <p:spPr>
          <a:xfrm>
            <a:off x="169749" y="1538732"/>
            <a:ext cx="2840723" cy="4023360"/>
          </a:xfrm>
          <a:prstGeom prst="rect">
            <a:avLst/>
          </a:prstGeom>
        </p:spPr>
      </p:pic>
      <p:pic>
        <p:nvPicPr>
          <p:cNvPr id="6" name="Picture 5" descr="190f0e142d3c315205a68c388c029793.jpg"/>
          <p:cNvPicPr>
            <a:picLocks noChangeAspect="1"/>
          </p:cNvPicPr>
          <p:nvPr/>
        </p:nvPicPr>
        <p:blipFill>
          <a:blip r:embed="rId3"/>
          <a:stretch>
            <a:fillRect/>
          </a:stretch>
        </p:blipFill>
        <p:spPr>
          <a:xfrm>
            <a:off x="5918200" y="1411732"/>
            <a:ext cx="3136900" cy="3136900"/>
          </a:xfrm>
          <a:prstGeom prst="rect">
            <a:avLst/>
          </a:prstGeom>
        </p:spPr>
      </p:pic>
      <p:pic>
        <p:nvPicPr>
          <p:cNvPr id="7" name="Picture 6" descr="915ab2e5a893ddf294645eafa4674555.jpg"/>
          <p:cNvPicPr>
            <a:picLocks noChangeAspect="1"/>
          </p:cNvPicPr>
          <p:nvPr/>
        </p:nvPicPr>
        <p:blipFill>
          <a:blip r:embed="rId4"/>
          <a:stretch>
            <a:fillRect/>
          </a:stretch>
        </p:blipFill>
        <p:spPr>
          <a:xfrm>
            <a:off x="3339342" y="1741932"/>
            <a:ext cx="2451858" cy="2221992"/>
          </a:xfrm>
          <a:prstGeom prst="rect">
            <a:avLst/>
          </a:prstGeom>
        </p:spPr>
      </p:pic>
      <p:pic>
        <p:nvPicPr>
          <p:cNvPr id="9" name="Picture 8" descr="dia_sin_compras_poch_2.jpg"/>
          <p:cNvPicPr>
            <a:picLocks noChangeAspect="1"/>
          </p:cNvPicPr>
          <p:nvPr/>
        </p:nvPicPr>
        <p:blipFill>
          <a:blip r:embed="rId5"/>
          <a:stretch>
            <a:fillRect/>
          </a:stretch>
        </p:blipFill>
        <p:spPr>
          <a:xfrm>
            <a:off x="4068957" y="4256532"/>
            <a:ext cx="5978560" cy="3127248"/>
          </a:xfrm>
          <a:prstGeom prst="rect">
            <a:avLst/>
          </a:prstGeom>
        </p:spPr>
      </p:pic>
      <p:pic>
        <p:nvPicPr>
          <p:cNvPr id="11" name="Picture 10" descr="consumidor.jpg"/>
          <p:cNvPicPr>
            <a:picLocks noChangeAspect="1"/>
          </p:cNvPicPr>
          <p:nvPr/>
        </p:nvPicPr>
        <p:blipFill>
          <a:blip r:embed="rId6"/>
          <a:stretch>
            <a:fillRect/>
          </a:stretch>
        </p:blipFill>
        <p:spPr>
          <a:xfrm>
            <a:off x="1245358" y="4256532"/>
            <a:ext cx="3810000" cy="2581275"/>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80</a:t>
            </a:fld>
            <a:endParaRPr lang="en-US"/>
          </a:p>
        </p:txBody>
      </p:sp>
    </p:spTree>
    <p:extLst>
      <p:ext uri="{BB962C8B-B14F-4D97-AF65-F5344CB8AC3E}">
        <p14:creationId xmlns:p14="http://schemas.microsoft.com/office/powerpoint/2010/main" val="107747831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a:solidFill>
                  <a:schemeClr val="tx1"/>
                </a:solidFill>
                <a:latin typeface="Corbel" charset="0"/>
                <a:ea typeface="Corbel" charset="0"/>
                <a:cs typeface="Corbel" charset="0"/>
              </a:rPr>
              <a:t>Made in Bangladesh</a:t>
            </a:r>
            <a:br>
              <a:rPr lang="en-US" sz="2800">
                <a:solidFill>
                  <a:schemeClr val="tx1"/>
                </a:solidFill>
                <a:latin typeface="Corbel" charset="0"/>
                <a:ea typeface="Corbel" charset="0"/>
                <a:cs typeface="Corbel" charset="0"/>
              </a:rPr>
            </a:br>
            <a:r>
              <a:rPr lang="en-US" sz="2800">
                <a:solidFill>
                  <a:schemeClr val="tx1"/>
                </a:solidFill>
                <a:latin typeface="Corbel" charset="0"/>
                <a:ea typeface="Corbel" charset="0"/>
                <a:cs typeface="Corbel" charset="0"/>
              </a:rPr>
              <a:t>https://www.youtube.com/watch?v=d7aQInsH6cc</a:t>
            </a:r>
            <a:endParaRPr lang="en-US" sz="2800"/>
          </a:p>
        </p:txBody>
      </p:sp>
      <p:sp>
        <p:nvSpPr>
          <p:cNvPr id="3" name="Footer Placeholder 2"/>
          <p:cNvSpPr>
            <a:spLocks noGrp="1"/>
          </p:cNvSpPr>
          <p:nvPr>
            <p:ph type="ftr" sz="quarter" idx="11"/>
          </p:nvPr>
        </p:nvSpPr>
        <p:spPr/>
        <p:txBody>
          <a:bodyPr/>
          <a:lstStyle/>
          <a:p>
            <a:r>
              <a:rPr lang="en-US"/>
              <a:t>Laura Terrill</a:t>
            </a:r>
          </a:p>
        </p:txBody>
      </p:sp>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val="144938998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064" y="330199"/>
            <a:ext cx="8229600" cy="731520"/>
          </a:xfrm>
          <a:solidFill>
            <a:schemeClr val="accent1"/>
          </a:solidFill>
        </p:spPr>
        <p:txBody>
          <a:bodyPr>
            <a:normAutofit/>
          </a:bodyPr>
          <a:lstStyle/>
          <a:p>
            <a:pPr algn="ctr"/>
            <a:r>
              <a:rPr lang="en-US">
                <a:solidFill>
                  <a:schemeClr val="tx1"/>
                </a:solidFill>
                <a:latin typeface="Corbel" charset="0"/>
                <a:ea typeface="Corbel" charset="0"/>
                <a:cs typeface="Corbel" charset="0"/>
              </a:rPr>
              <a:t>Made in Bangladesh	</a:t>
            </a:r>
          </a:p>
        </p:txBody>
      </p:sp>
      <p:sp>
        <p:nvSpPr>
          <p:cNvPr id="3" name="Content Placeholder 2"/>
          <p:cNvSpPr>
            <a:spLocks noGrp="1"/>
          </p:cNvSpPr>
          <p:nvPr>
            <p:ph idx="1"/>
          </p:nvPr>
        </p:nvSpPr>
        <p:spPr>
          <a:xfrm>
            <a:off x="526064" y="1244600"/>
            <a:ext cx="8229600" cy="5406229"/>
          </a:xfrm>
        </p:spPr>
        <p:txBody>
          <a:bodyPr>
            <a:noAutofit/>
          </a:bodyPr>
          <a:lstStyle/>
          <a:p>
            <a:pPr marL="0" indent="0">
              <a:lnSpc>
                <a:spcPct val="100000"/>
              </a:lnSpc>
              <a:spcBef>
                <a:spcPts val="0"/>
              </a:spcBef>
              <a:spcAft>
                <a:spcPts val="0"/>
              </a:spcAft>
              <a:buNone/>
            </a:pPr>
            <a:r>
              <a:rPr lang="en-US" sz="2400" smtClean="0">
                <a:solidFill>
                  <a:schemeClr val="tx1"/>
                </a:solidFill>
                <a:latin typeface="Corbel" charset="0"/>
                <a:ea typeface="Corbel" charset="0"/>
                <a:cs typeface="Corbel" charset="0"/>
              </a:rPr>
              <a:t>Provide sentences </a:t>
            </a:r>
            <a:r>
              <a:rPr lang="en-US" sz="2400">
                <a:solidFill>
                  <a:schemeClr val="tx1"/>
                </a:solidFill>
                <a:latin typeface="Corbel" charset="0"/>
                <a:ea typeface="Corbel" charset="0"/>
                <a:cs typeface="Corbel" charset="0"/>
              </a:rPr>
              <a:t>in target language. Try to use cognates and circumlocution as much as possible at this point. Then, if you want them to have a specific word like "sewing" connect it to the cognate or definition you use in the either/or activity. </a:t>
            </a:r>
          </a:p>
          <a:p>
            <a:pPr marL="0" indent="0">
              <a:lnSpc>
                <a:spcPct val="100000"/>
              </a:lnSpc>
              <a:spcBef>
                <a:spcPts val="0"/>
              </a:spcBef>
              <a:spcAft>
                <a:spcPts val="0"/>
              </a:spcAft>
              <a:buNone/>
            </a:pPr>
            <a:endParaRPr lang="en-US" sz="2400">
              <a:solidFill>
                <a:schemeClr val="tx1"/>
              </a:solidFill>
              <a:latin typeface="Corbel" charset="0"/>
              <a:ea typeface="Corbel" charset="0"/>
              <a:cs typeface="Corbel" charset="0"/>
            </a:endParaRPr>
          </a:p>
          <a:p>
            <a:pPr lvl="1">
              <a:lnSpc>
                <a:spcPct val="100000"/>
              </a:lnSpc>
              <a:spcBef>
                <a:spcPts val="0"/>
              </a:spcBef>
              <a:spcAft>
                <a:spcPts val="0"/>
              </a:spcAft>
            </a:pPr>
            <a:r>
              <a:rPr lang="en-US" sz="2400">
                <a:solidFill>
                  <a:schemeClr val="tx1"/>
                </a:solidFill>
                <a:latin typeface="Corbel" charset="0"/>
                <a:ea typeface="Corbel" charset="0"/>
                <a:cs typeface="Corbel" charset="0"/>
              </a:rPr>
              <a:t>She works in the US or in Banglesh. </a:t>
            </a:r>
          </a:p>
          <a:p>
            <a:pPr lvl="1">
              <a:lnSpc>
                <a:spcPct val="100000"/>
              </a:lnSpc>
              <a:spcBef>
                <a:spcPts val="0"/>
              </a:spcBef>
              <a:spcAft>
                <a:spcPts val="0"/>
              </a:spcAft>
            </a:pPr>
            <a:r>
              <a:rPr lang="en-US" sz="2400">
                <a:solidFill>
                  <a:schemeClr val="tx1"/>
                </a:solidFill>
                <a:latin typeface="Corbel" charset="0"/>
                <a:ea typeface="Corbel" charset="0"/>
                <a:cs typeface="Corbel" charset="0"/>
              </a:rPr>
              <a:t>She works in a factory or in a school - by making the choice obvious you are able to embed new words in context. </a:t>
            </a:r>
          </a:p>
          <a:p>
            <a:pPr lvl="1">
              <a:lnSpc>
                <a:spcPct val="100000"/>
              </a:lnSpc>
              <a:spcBef>
                <a:spcPts val="0"/>
              </a:spcBef>
              <a:spcAft>
                <a:spcPts val="0"/>
              </a:spcAft>
            </a:pPr>
            <a:r>
              <a:rPr lang="en-US" sz="2400">
                <a:solidFill>
                  <a:schemeClr val="tx1"/>
                </a:solidFill>
                <a:latin typeface="Corbel" charset="0"/>
                <a:ea typeface="Corbel" charset="0"/>
                <a:cs typeface="Corbel" charset="0"/>
              </a:rPr>
              <a:t>She makes clothes or she makes computers. </a:t>
            </a:r>
          </a:p>
          <a:p>
            <a:pPr lvl="1">
              <a:lnSpc>
                <a:spcPct val="100000"/>
              </a:lnSpc>
              <a:spcBef>
                <a:spcPts val="0"/>
              </a:spcBef>
              <a:spcAft>
                <a:spcPts val="0"/>
              </a:spcAft>
            </a:pPr>
            <a:r>
              <a:rPr lang="en-US" sz="2400">
                <a:solidFill>
                  <a:schemeClr val="tx1"/>
                </a:solidFill>
                <a:latin typeface="Corbel" charset="0"/>
                <a:ea typeface="Corbel" charset="0"/>
                <a:cs typeface="Corbel" charset="0"/>
              </a:rPr>
              <a:t>She likes her work or hates her work. </a:t>
            </a:r>
          </a:p>
          <a:p>
            <a:pPr lvl="1">
              <a:lnSpc>
                <a:spcPct val="100000"/>
              </a:lnSpc>
              <a:spcBef>
                <a:spcPts val="0"/>
              </a:spcBef>
              <a:spcAft>
                <a:spcPts val="0"/>
              </a:spcAft>
            </a:pPr>
            <a:r>
              <a:rPr lang="en-US" sz="2400">
                <a:solidFill>
                  <a:schemeClr val="tx1"/>
                </a:solidFill>
                <a:latin typeface="Corbel" charset="0"/>
                <a:ea typeface="Corbel" charset="0"/>
                <a:cs typeface="Corbel" charset="0"/>
              </a:rPr>
              <a:t>The boxes stay in Bangladesh or go to many countries. </a:t>
            </a:r>
          </a:p>
          <a:p>
            <a:pPr marL="342900" lvl="1" indent="0">
              <a:lnSpc>
                <a:spcPct val="100000"/>
              </a:lnSpc>
              <a:spcBef>
                <a:spcPts val="0"/>
              </a:spcBef>
              <a:spcAft>
                <a:spcPts val="0"/>
              </a:spcAft>
              <a:buNone/>
            </a:pPr>
            <a:endParaRPr lang="en-US" sz="2400">
              <a:solidFill>
                <a:schemeClr val="tx1"/>
              </a:solidFill>
              <a:latin typeface="Corbel" charset="0"/>
              <a:ea typeface="Corbel" charset="0"/>
              <a:cs typeface="Corbel" charset="0"/>
            </a:endParaRPr>
          </a:p>
          <a:p>
            <a:pPr marL="0" indent="0">
              <a:lnSpc>
                <a:spcPct val="100000"/>
              </a:lnSpc>
              <a:spcBef>
                <a:spcPts val="0"/>
              </a:spcBef>
              <a:spcAft>
                <a:spcPts val="0"/>
              </a:spcAft>
              <a:buNone/>
            </a:pPr>
            <a:r>
              <a:rPr lang="en-US" sz="2400">
                <a:solidFill>
                  <a:schemeClr val="tx1"/>
                </a:solidFill>
                <a:latin typeface="Corbel" charset="0"/>
                <a:ea typeface="Corbel" charset="0"/>
                <a:cs typeface="Corbel" charset="0"/>
              </a:rPr>
              <a:t>Show the video in chunks at this point. Stop and have them retell the story in their own words. </a:t>
            </a:r>
          </a:p>
          <a:p>
            <a:pPr>
              <a:buNone/>
            </a:pPr>
            <a:endParaRPr lang="en-US" sz="2400">
              <a:solidFill>
                <a:schemeClr val="tx1"/>
              </a:solidFill>
              <a:latin typeface="Corbel" charset="0"/>
              <a:ea typeface="Corbel" charset="0"/>
              <a:cs typeface="Corbel" charset="0"/>
            </a:endParaRPr>
          </a:p>
        </p:txBody>
      </p:sp>
      <p:sp>
        <p:nvSpPr>
          <p:cNvPr id="5" name="Footer Placeholder 4"/>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82</a:t>
            </a:fld>
            <a:endParaRPr lang="en-US"/>
          </a:p>
        </p:txBody>
      </p:sp>
    </p:spTree>
    <p:extLst>
      <p:ext uri="{BB962C8B-B14F-4D97-AF65-F5344CB8AC3E}">
        <p14:creationId xmlns:p14="http://schemas.microsoft.com/office/powerpoint/2010/main" val="70292667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723613" cy="1129137"/>
          </a:xfrm>
          <a:solidFill>
            <a:schemeClr val="accent1"/>
          </a:solidFill>
        </p:spPr>
        <p:txBody>
          <a:bodyPr>
            <a:normAutofit fontScale="90000"/>
          </a:bodyPr>
          <a:lstStyle/>
          <a:p>
            <a:r>
              <a:rPr lang="en-US">
                <a:solidFill>
                  <a:schemeClr val="tx1"/>
                </a:solidFill>
              </a:rPr>
              <a:t>Working with Interpretive Texts	</a:t>
            </a:r>
          </a:p>
        </p:txBody>
      </p:sp>
      <p:sp>
        <p:nvSpPr>
          <p:cNvPr id="3" name="Content Placeholder 2"/>
          <p:cNvSpPr>
            <a:spLocks noGrp="1"/>
          </p:cNvSpPr>
          <p:nvPr>
            <p:ph idx="1"/>
          </p:nvPr>
        </p:nvSpPr>
        <p:spPr/>
        <p:txBody>
          <a:bodyPr>
            <a:normAutofit lnSpcReduction="10000"/>
          </a:bodyPr>
          <a:lstStyle/>
          <a:p>
            <a:r>
              <a:rPr lang="en-US" sz="2800"/>
              <a:t>Minimize worksheets</a:t>
            </a:r>
          </a:p>
          <a:p>
            <a:r>
              <a:rPr lang="en-US" sz="2800"/>
              <a:t>Teach in target language</a:t>
            </a:r>
          </a:p>
          <a:p>
            <a:r>
              <a:rPr lang="en-US" sz="2800"/>
              <a:t>Pace the way the text is used, not all in one class</a:t>
            </a:r>
          </a:p>
          <a:p>
            <a:r>
              <a:rPr lang="en-US" sz="2800"/>
              <a:t>Plan the “before” activity to create interest, activate prior knowledge</a:t>
            </a:r>
          </a:p>
          <a:p>
            <a:r>
              <a:rPr lang="en-US" sz="2800"/>
              <a:t>Plan the “during” reading activities to ensure that each student reads and thinks actively about what they are reading</a:t>
            </a:r>
          </a:p>
          <a:p>
            <a:r>
              <a:rPr lang="en-US" sz="2800"/>
              <a:t>Plan the “after” reading to allow students to extend their learning</a:t>
            </a:r>
          </a:p>
        </p:txBody>
      </p:sp>
      <p:sp>
        <p:nvSpPr>
          <p:cNvPr id="6" name="Slide Number Placeholder 5"/>
          <p:cNvSpPr>
            <a:spLocks noGrp="1"/>
          </p:cNvSpPr>
          <p:nvPr>
            <p:ph type="sldNum" sz="quarter" idx="12"/>
          </p:nvPr>
        </p:nvSpPr>
        <p:spPr/>
        <p:txBody>
          <a:bodyPr/>
          <a:lstStyle/>
          <a:p>
            <a:fld id="{74C2F60E-34D8-DD42-93FD-7BD7AE432328}" type="slidenum">
              <a:rPr lang="en-US"/>
              <a:pPr/>
              <a:t>83</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8111819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84</a:t>
            </a:fld>
            <a:endParaRPr lang="en-US" dirty="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4500" y="0"/>
            <a:ext cx="5698625" cy="6858000"/>
          </a:xfrm>
          <a:prstGeom prst="rect">
            <a:avLst/>
          </a:prstGeom>
        </p:spPr>
      </p:pic>
    </p:spTree>
    <p:extLst>
      <p:ext uri="{BB962C8B-B14F-4D97-AF65-F5344CB8AC3E}">
        <p14:creationId xmlns:p14="http://schemas.microsoft.com/office/powerpoint/2010/main" val="29755925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85</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
            <a:ext cx="9144000" cy="6152773"/>
          </a:xfrm>
          <a:prstGeom prst="rect">
            <a:avLst/>
          </a:prstGeom>
        </p:spPr>
      </p:pic>
    </p:spTree>
    <p:extLst>
      <p:ext uri="{BB962C8B-B14F-4D97-AF65-F5344CB8AC3E}">
        <p14:creationId xmlns:p14="http://schemas.microsoft.com/office/powerpoint/2010/main" val="173646856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graphicFrame>
        <p:nvGraphicFramePr>
          <p:cNvPr id="5" name="Table 4"/>
          <p:cNvGraphicFramePr>
            <a:graphicFrameLocks noGrp="1"/>
          </p:cNvGraphicFramePr>
          <p:nvPr>
            <p:extLst/>
          </p:nvPr>
        </p:nvGraphicFramePr>
        <p:xfrm>
          <a:off x="607498" y="793798"/>
          <a:ext cx="7929000" cy="3505200"/>
        </p:xfrm>
        <a:graphic>
          <a:graphicData uri="http://schemas.openxmlformats.org/drawingml/2006/table">
            <a:tbl>
              <a:tblPr firstRow="1" bandRow="1">
                <a:tableStyleId>{5C22544A-7EE6-4342-B048-85BDC9FD1C3A}</a:tableStyleId>
              </a:tblPr>
              <a:tblGrid>
                <a:gridCol w="1411536"/>
                <a:gridCol w="4895616"/>
                <a:gridCol w="1621848"/>
              </a:tblGrid>
              <a:tr h="370840">
                <a:tc>
                  <a:txBody>
                    <a:bodyPr/>
                    <a:lstStyle/>
                    <a:p>
                      <a:pPr algn="ctr"/>
                      <a:r>
                        <a:rPr lang="en-US" sz="2000"/>
                        <a:t>Proof</a:t>
                      </a:r>
                      <a:r>
                        <a:rPr lang="en-US" sz="2000" baseline="0"/>
                        <a:t> </a:t>
                      </a:r>
                    </a:p>
                    <a:p>
                      <a:pPr algn="ctr"/>
                      <a:r>
                        <a:rPr lang="en-US" sz="2000" baseline="0"/>
                        <a:t>for</a:t>
                      </a:r>
                      <a:endParaRPr lang="en-US" sz="2000"/>
                    </a:p>
                  </a:txBody>
                  <a:tcPr/>
                </a:tc>
                <a:tc>
                  <a:txBody>
                    <a:bodyPr/>
                    <a:lstStyle/>
                    <a:p>
                      <a:pPr algn="ctr"/>
                      <a:endParaRPr lang="en-US" sz="2000"/>
                    </a:p>
                  </a:txBody>
                  <a:tcPr/>
                </a:tc>
                <a:tc>
                  <a:txBody>
                    <a:bodyPr/>
                    <a:lstStyle/>
                    <a:p>
                      <a:pPr algn="ctr"/>
                      <a:r>
                        <a:rPr lang="en-US" sz="2000"/>
                        <a:t>Proof against</a:t>
                      </a:r>
                    </a:p>
                  </a:txBody>
                  <a:tcPr/>
                </a:tc>
              </a:tr>
              <a:tr h="370840">
                <a:tc>
                  <a:txBody>
                    <a:bodyPr/>
                    <a:lstStyle/>
                    <a:p>
                      <a:endParaRPr lang="en-US"/>
                    </a:p>
                  </a:txBody>
                  <a:tcPr/>
                </a:tc>
                <a:tc>
                  <a:txBody>
                    <a:bodyPr/>
                    <a:lstStyle/>
                    <a:p>
                      <a:r>
                        <a:rPr lang="en-US" sz="2000" i="0"/>
                        <a:t>Valentine’s Day is very popular in Latin America.</a:t>
                      </a:r>
                    </a:p>
                  </a:txBody>
                  <a:tcPr/>
                </a:tc>
                <a:tc>
                  <a:txBody>
                    <a:bodyPr/>
                    <a:lstStyle/>
                    <a:p>
                      <a:endParaRPr lang="en-US"/>
                    </a:p>
                  </a:txBody>
                  <a:tcPr/>
                </a:tc>
              </a:tr>
              <a:tr h="370840">
                <a:tc>
                  <a:txBody>
                    <a:bodyPr/>
                    <a:lstStyle/>
                    <a:p>
                      <a:endParaRPr lang="en-US"/>
                    </a:p>
                  </a:txBody>
                  <a:tcPr/>
                </a:tc>
                <a:tc>
                  <a:txBody>
                    <a:bodyPr/>
                    <a:lstStyle/>
                    <a:p>
                      <a:r>
                        <a:rPr lang="en-US" sz="2000" b="0" i="0"/>
                        <a:t>About</a:t>
                      </a:r>
                      <a:r>
                        <a:rPr lang="en-US" sz="2000" b="0" i="0" baseline="0"/>
                        <a:t> half of all Mexicans celebrate St. Valentines’ Day</a:t>
                      </a:r>
                      <a:endParaRPr lang="en-US" sz="2000" b="0" i="0"/>
                    </a:p>
                  </a:txBody>
                  <a:tcPr/>
                </a:tc>
                <a:tc>
                  <a:txBody>
                    <a:bodyPr/>
                    <a:lstStyle/>
                    <a:p>
                      <a:endParaRPr lang="en-US"/>
                    </a:p>
                  </a:txBody>
                  <a:tcPr/>
                </a:tc>
              </a:tr>
              <a:tr h="370840">
                <a:tc>
                  <a:txBody>
                    <a:bodyPr/>
                    <a:lstStyle/>
                    <a:p>
                      <a:endParaRPr lang="en-US"/>
                    </a:p>
                  </a:txBody>
                  <a:tcPr/>
                </a:tc>
                <a:tc>
                  <a:txBody>
                    <a:bodyPr/>
                    <a:lstStyle/>
                    <a:p>
                      <a:r>
                        <a:rPr lang="en-US" sz="2000" b="0" i="0"/>
                        <a:t>Someone</a:t>
                      </a:r>
                      <a:r>
                        <a:rPr lang="en-US" sz="2000" b="0" i="0" baseline="0"/>
                        <a:t> who hates Valentine’s Day would not want to live in Chile. </a:t>
                      </a:r>
                      <a:endParaRPr lang="en-US" sz="2000" b="0" i="0"/>
                    </a:p>
                  </a:txBody>
                  <a:tcPr/>
                </a:tc>
                <a:tc>
                  <a:txBody>
                    <a:bodyPr/>
                    <a:lstStyle/>
                    <a:p>
                      <a:endParaRPr lang="en-US"/>
                    </a:p>
                  </a:txBody>
                  <a:tcPr/>
                </a:tc>
              </a:tr>
              <a:tr h="370840">
                <a:tc>
                  <a:txBody>
                    <a:bodyPr/>
                    <a:lstStyle/>
                    <a:p>
                      <a:endParaRPr lang="en-US"/>
                    </a:p>
                  </a:txBody>
                  <a:tcPr/>
                </a:tc>
                <a:tc>
                  <a:txBody>
                    <a:bodyPr/>
                    <a:lstStyle/>
                    <a:p>
                      <a:r>
                        <a:rPr lang="en-US" sz="2000" b="0" i="0"/>
                        <a:t>Only</a:t>
                      </a:r>
                      <a:r>
                        <a:rPr lang="en-US" sz="2000" b="0" i="0" baseline="0"/>
                        <a:t> 3 countries in South America celebrate St. Valentine’s Day. </a:t>
                      </a:r>
                      <a:endParaRPr lang="en-US" sz="2000" b="0" i="0"/>
                    </a:p>
                  </a:txBody>
                  <a:tcPr/>
                </a:tc>
                <a:tc>
                  <a:txBody>
                    <a:bodyPr/>
                    <a:lstStyle/>
                    <a:p>
                      <a:endParaRPr lang="en-US"/>
                    </a:p>
                  </a:txBody>
                  <a:tcPr/>
                </a:tc>
              </a:tr>
            </a:tbl>
          </a:graphicData>
        </a:graphic>
      </p:graphicFrame>
      <p:sp>
        <p:nvSpPr>
          <p:cNvPr id="7" name="TextBox 6"/>
          <p:cNvSpPr txBox="1"/>
          <p:nvPr/>
        </p:nvSpPr>
        <p:spPr>
          <a:xfrm>
            <a:off x="165715" y="4319934"/>
            <a:ext cx="8736985" cy="1938992"/>
          </a:xfrm>
          <a:prstGeom prst="rect">
            <a:avLst/>
          </a:prstGeom>
          <a:noFill/>
        </p:spPr>
        <p:txBody>
          <a:bodyPr wrap="square" rtlCol="0">
            <a:spAutoFit/>
          </a:bodyPr>
          <a:lstStyle/>
          <a:p>
            <a:r>
              <a:rPr lang="en-US" sz="2000" b="1"/>
              <a:t>Process:</a:t>
            </a:r>
          </a:p>
          <a:p>
            <a:pPr marL="914400" lvl="1" indent="-457200">
              <a:buFont typeface="+mj-lt"/>
              <a:buAutoNum type="arabicPeriod"/>
            </a:pPr>
            <a:r>
              <a:rPr lang="en-US" sz="2000"/>
              <a:t>Students complete proof for/proof against individually.</a:t>
            </a:r>
          </a:p>
          <a:p>
            <a:pPr marL="914400" lvl="1" indent="-457200">
              <a:buFont typeface="+mj-lt"/>
              <a:buAutoNum type="arabicPeriod"/>
            </a:pPr>
            <a:r>
              <a:rPr lang="en-US" sz="2000"/>
              <a:t>They pair and compare answers. </a:t>
            </a:r>
          </a:p>
          <a:p>
            <a:pPr marL="914400" lvl="1" indent="-457200">
              <a:buFont typeface="+mj-lt"/>
              <a:buAutoNum type="arabicPeriod"/>
            </a:pPr>
            <a:r>
              <a:rPr lang="en-US" sz="2000"/>
              <a:t>They collaborate to write additional statements. </a:t>
            </a:r>
          </a:p>
          <a:p>
            <a:pPr marL="914400" lvl="1" indent="-457200">
              <a:buFont typeface="+mj-lt"/>
              <a:buAutoNum type="arabicPeriod"/>
            </a:pPr>
            <a:r>
              <a:rPr lang="en-US" sz="2000"/>
              <a:t>They combine with another pair to share statements.</a:t>
            </a:r>
          </a:p>
          <a:p>
            <a:pPr marL="914400" lvl="1" indent="-457200">
              <a:buFont typeface="+mj-lt"/>
              <a:buAutoNum type="arabicPeriod"/>
            </a:pPr>
            <a:r>
              <a:rPr lang="en-US" sz="2000"/>
              <a:t>They write 2 additional statements and exchange with another pair.  </a:t>
            </a:r>
          </a:p>
        </p:txBody>
      </p:sp>
      <p:sp>
        <p:nvSpPr>
          <p:cNvPr id="6" name="Slide Number Placeholder 5"/>
          <p:cNvSpPr>
            <a:spLocks noGrp="1"/>
          </p:cNvSpPr>
          <p:nvPr>
            <p:ph type="sldNum" sz="quarter" idx="12"/>
          </p:nvPr>
        </p:nvSpPr>
        <p:spPr/>
        <p:txBody>
          <a:bodyPr>
            <a:normAutofit/>
          </a:bodyPr>
          <a:lstStyle/>
          <a:p>
            <a:fld id="{EFAB578F-D486-44BA-8F04-A88A62233DE9}" type="slidenum">
              <a:rPr lang="en-US" smtClean="0">
                <a:solidFill>
                  <a:prstClr val="black">
                    <a:tint val="75000"/>
                  </a:prstClr>
                </a:solidFill>
              </a:rPr>
              <a:pPr/>
              <a:t>86</a:t>
            </a:fld>
            <a:endParaRPr lang="en-US">
              <a:solidFill>
                <a:prstClr val="black">
                  <a:tint val="75000"/>
                </a:prstClr>
              </a:solidFill>
            </a:endParaRPr>
          </a:p>
        </p:txBody>
      </p:sp>
      <p:sp>
        <p:nvSpPr>
          <p:cNvPr id="9" name="TextBox 8"/>
          <p:cNvSpPr txBox="1"/>
          <p:nvPr/>
        </p:nvSpPr>
        <p:spPr>
          <a:xfrm>
            <a:off x="1015968" y="170511"/>
            <a:ext cx="7036478" cy="461665"/>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400"/>
              <a:t>Remember: Everything is done in the target language.</a:t>
            </a:r>
          </a:p>
        </p:txBody>
      </p:sp>
    </p:spTree>
    <p:extLst>
      <p:ext uri="{BB962C8B-B14F-4D97-AF65-F5344CB8AC3E}">
        <p14:creationId xmlns:p14="http://schemas.microsoft.com/office/powerpoint/2010/main" val="52447645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87</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000" y="0"/>
            <a:ext cx="4817914" cy="6858000"/>
          </a:xfrm>
          <a:prstGeom prst="rect">
            <a:avLst/>
          </a:prstGeom>
        </p:spPr>
      </p:pic>
    </p:spTree>
    <p:extLst>
      <p:ext uri="{BB962C8B-B14F-4D97-AF65-F5344CB8AC3E}">
        <p14:creationId xmlns:p14="http://schemas.microsoft.com/office/powerpoint/2010/main" val="120429441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88</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195" y="452582"/>
            <a:ext cx="8152227" cy="5577840"/>
          </a:xfrm>
          <a:prstGeom prst="rect">
            <a:avLst/>
          </a:prstGeom>
        </p:spPr>
      </p:pic>
    </p:spTree>
    <p:extLst>
      <p:ext uri="{BB962C8B-B14F-4D97-AF65-F5344CB8AC3E}">
        <p14:creationId xmlns:p14="http://schemas.microsoft.com/office/powerpoint/2010/main" val="54282631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a:solidFill>
                  <a:schemeClr val="tx1"/>
                </a:solidFill>
              </a:rPr>
              <a:t>Personalization</a:t>
            </a:r>
          </a:p>
        </p:txBody>
      </p:sp>
      <p:sp>
        <p:nvSpPr>
          <p:cNvPr id="6" name="Content Placeholder 5"/>
          <p:cNvSpPr>
            <a:spLocks noGrp="1"/>
          </p:cNvSpPr>
          <p:nvPr>
            <p:ph idx="1"/>
          </p:nvPr>
        </p:nvSpPr>
        <p:spPr>
          <a:xfrm>
            <a:off x="4308764" y="1825625"/>
            <a:ext cx="4206586" cy="4226040"/>
          </a:xfrm>
        </p:spPr>
        <p:txBody>
          <a:bodyPr>
            <a:normAutofit/>
          </a:bodyPr>
          <a:lstStyle/>
          <a:p>
            <a:pPr marL="457200" indent="-457200">
              <a:buFont typeface="+mj-lt"/>
              <a:buAutoNum type="arabicPeriod"/>
            </a:pPr>
            <a:r>
              <a:rPr lang="en-US" sz="2800"/>
              <a:t>What country do you prefer? Why?</a:t>
            </a:r>
          </a:p>
          <a:p>
            <a:pPr marL="457200" indent="-457200">
              <a:buFont typeface="+mj-lt"/>
              <a:buAutoNum type="arabicPeriod"/>
            </a:pPr>
            <a:r>
              <a:rPr lang="en-US" sz="2800"/>
              <a:t>What did you do? </a:t>
            </a:r>
          </a:p>
          <a:p>
            <a:pPr marL="457200" indent="-457200">
              <a:buFont typeface="+mj-lt"/>
              <a:buAutoNum type="arabicPeriod"/>
            </a:pPr>
            <a:r>
              <a:rPr lang="en-US" sz="2800"/>
              <a:t>What did you buy?</a:t>
            </a:r>
          </a:p>
          <a:p>
            <a:pPr marL="457200" indent="-457200">
              <a:buFont typeface="+mj-lt"/>
              <a:buAutoNum type="arabicPeriod"/>
            </a:pPr>
            <a:r>
              <a:rPr lang="en-US" sz="2800"/>
              <a:t>Is Valentine’s Day important? Why or why not?</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89</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619" y="748027"/>
            <a:ext cx="3725851" cy="5303520"/>
          </a:xfrm>
          <a:prstGeom prst="rect">
            <a:avLst/>
          </a:prstGeom>
        </p:spPr>
      </p:pic>
      <p:sp>
        <p:nvSpPr>
          <p:cNvPr id="7" name="TextBox 6"/>
          <p:cNvSpPr txBox="1"/>
          <p:nvPr/>
        </p:nvSpPr>
        <p:spPr>
          <a:xfrm>
            <a:off x="1940627" y="6125518"/>
            <a:ext cx="7036478" cy="461665"/>
          </a:xfrm>
          <a:prstGeom prst="rect">
            <a:avLst/>
          </a:prstGeom>
          <a:solidFill>
            <a:schemeClr val="accent1"/>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400">
                <a:solidFill>
                  <a:schemeClr val="tx1"/>
                </a:solidFill>
              </a:rPr>
              <a:t>Remember: Everything is done in the target language.</a:t>
            </a:r>
          </a:p>
        </p:txBody>
      </p:sp>
    </p:spTree>
    <p:extLst>
      <p:ext uri="{BB962C8B-B14F-4D97-AF65-F5344CB8AC3E}">
        <p14:creationId xmlns:p14="http://schemas.microsoft.com/office/powerpoint/2010/main" val="77136055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lgn="ctr"/>
            <a:r>
              <a:rPr lang="en-US">
                <a:solidFill>
                  <a:schemeClr val="tx1"/>
                </a:solidFill>
              </a:rPr>
              <a:t>From Skills to Modes</a:t>
            </a:r>
          </a:p>
        </p:txBody>
      </p:sp>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11400" y="1515912"/>
            <a:ext cx="4648200" cy="4648200"/>
          </a:xfrm>
        </p:spPr>
      </p:pic>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normAutofit/>
          </a:bodyPr>
          <a:lstStyle/>
          <a:p>
            <a:fld id="{D57F1E4F-1CFF-5643-939E-02111984F565}" type="slidenum">
              <a:rPr lang="en-US" smtClean="0"/>
              <a:t>9</a:t>
            </a:fld>
            <a:endParaRPr lang="en-US" dirty="0"/>
          </a:p>
        </p:txBody>
      </p:sp>
    </p:spTree>
    <p:extLst>
      <p:ext uri="{BB962C8B-B14F-4D97-AF65-F5344CB8AC3E}">
        <p14:creationId xmlns:p14="http://schemas.microsoft.com/office/powerpoint/2010/main" val="115862995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t>Qu’est-ce que tu as fait pour célébrer la fête de Saint Valentin?</a:t>
            </a:r>
          </a:p>
        </p:txBody>
      </p:sp>
      <p:graphicFrame>
        <p:nvGraphicFramePr>
          <p:cNvPr id="6" name="Content Placeholder 5"/>
          <p:cNvGraphicFramePr>
            <a:graphicFrameLocks noGrp="1"/>
          </p:cNvGraphicFramePr>
          <p:nvPr>
            <p:ph idx="1"/>
            <p:extLst/>
          </p:nvPr>
        </p:nvGraphicFramePr>
        <p:xfrm>
          <a:off x="346364" y="1690689"/>
          <a:ext cx="8534401" cy="4645976"/>
        </p:xfrm>
        <a:graphic>
          <a:graphicData uri="http://schemas.openxmlformats.org/drawingml/2006/table">
            <a:tbl>
              <a:tblPr firstRow="1" bandRow="1">
                <a:tableStyleId>{5C22544A-7EE6-4342-B048-85BDC9FD1C3A}</a:tableStyleId>
              </a:tblPr>
              <a:tblGrid>
                <a:gridCol w="1176699"/>
                <a:gridCol w="2079642"/>
                <a:gridCol w="2639030"/>
                <a:gridCol w="2639030"/>
              </a:tblGrid>
              <a:tr h="419629">
                <a:tc>
                  <a:txBody>
                    <a:bodyPr/>
                    <a:lstStyle/>
                    <a:p>
                      <a:endParaRPr lang="en-US" sz="2000"/>
                    </a:p>
                  </a:txBody>
                  <a:tcPr/>
                </a:tc>
                <a:tc>
                  <a:txBody>
                    <a:bodyPr/>
                    <a:lstStyle/>
                    <a:p>
                      <a:pPr algn="ctr"/>
                      <a:r>
                        <a:rPr lang="en-US" sz="2000"/>
                        <a:t>la</a:t>
                      </a:r>
                      <a:r>
                        <a:rPr lang="en-US" sz="2000" baseline="0"/>
                        <a:t> question</a:t>
                      </a:r>
                      <a:endParaRPr lang="en-US" sz="2000"/>
                    </a:p>
                  </a:txBody>
                  <a:tcPr/>
                </a:tc>
                <a:tc>
                  <a:txBody>
                    <a:bodyPr/>
                    <a:lstStyle/>
                    <a:p>
                      <a:pPr algn="ctr"/>
                      <a:r>
                        <a:rPr lang="en-US" sz="2000"/>
                        <a:t>Oui</a:t>
                      </a:r>
                      <a:r>
                        <a:rPr lang="is-IS" sz="2000"/>
                        <a:t>….</a:t>
                      </a:r>
                      <a:endParaRPr lang="en-US" sz="2000"/>
                    </a:p>
                  </a:txBody>
                  <a:tcPr/>
                </a:tc>
                <a:tc>
                  <a:txBody>
                    <a:bodyPr/>
                    <a:lstStyle/>
                    <a:p>
                      <a:pPr algn="ctr"/>
                      <a:r>
                        <a:rPr lang="en-US" sz="2000"/>
                        <a:t>Non</a:t>
                      </a:r>
                      <a:r>
                        <a:rPr lang="is-IS" sz="2000"/>
                        <a:t>….</a:t>
                      </a:r>
                      <a:endParaRPr lang="en-US" sz="2000"/>
                    </a:p>
                  </a:txBody>
                  <a:tcPr/>
                </a:tc>
              </a:tr>
              <a:tr h="742420">
                <a:tc>
                  <a:txBody>
                    <a:bodyPr/>
                    <a:lstStyle/>
                    <a:p>
                      <a:r>
                        <a:rPr lang="en-US" sz="2000"/>
                        <a:t>célébrer</a:t>
                      </a:r>
                    </a:p>
                  </a:txBody>
                  <a:tcPr anchor="ctr"/>
                </a:tc>
                <a:tc>
                  <a:txBody>
                    <a:bodyPr/>
                    <a:lstStyle/>
                    <a:p>
                      <a:r>
                        <a:rPr lang="en-US" sz="2000"/>
                        <a:t>Tu as célébré</a:t>
                      </a:r>
                      <a:r>
                        <a:rPr lang="is-IS" sz="2000"/>
                        <a:t>…?</a:t>
                      </a:r>
                      <a:endParaRPr lang="en-US" sz="2000"/>
                    </a:p>
                  </a:txBody>
                  <a:tcPr anchor="ctr"/>
                </a:tc>
                <a:tc>
                  <a:txBody>
                    <a:bodyPr/>
                    <a:lstStyle/>
                    <a:p>
                      <a:r>
                        <a:rPr lang="en-US" sz="2000"/>
                        <a:t>Oui, j’ai célébré</a:t>
                      </a:r>
                      <a:r>
                        <a:rPr lang="is-IS" sz="2000"/>
                        <a:t>…</a:t>
                      </a:r>
                      <a:endParaRPr lang="en-US" sz="2000"/>
                    </a:p>
                  </a:txBody>
                  <a:tcPr anchor="ctr"/>
                </a:tc>
                <a:tc>
                  <a:txBody>
                    <a:bodyPr/>
                    <a:lstStyle/>
                    <a:p>
                      <a:r>
                        <a:rPr lang="en-US" sz="2000"/>
                        <a:t>Non, je n’ai pas célébré</a:t>
                      </a:r>
                      <a:r>
                        <a:rPr lang="is-IS" sz="2000"/>
                        <a:t>…</a:t>
                      </a:r>
                      <a:endParaRPr lang="en-US" sz="2000"/>
                    </a:p>
                  </a:txBody>
                  <a:tcPr anchor="ctr"/>
                </a:tc>
              </a:tr>
              <a:tr h="419629">
                <a:tc>
                  <a:txBody>
                    <a:bodyPr/>
                    <a:lstStyle/>
                    <a:p>
                      <a:r>
                        <a:rPr lang="en-US" sz="2000"/>
                        <a:t>dîner</a:t>
                      </a:r>
                    </a:p>
                  </a:txBody>
                  <a:tcPr anchor="ctr"/>
                </a:tc>
                <a:tc>
                  <a:txBody>
                    <a:bodyPr/>
                    <a:lstStyle/>
                    <a:p>
                      <a:r>
                        <a:rPr lang="en-US" sz="2000"/>
                        <a:t>Tu as dîné</a:t>
                      </a:r>
                      <a:r>
                        <a:rPr lang="is-IS" sz="2000"/>
                        <a:t>….?</a:t>
                      </a:r>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acheter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dirty="0"/>
                    </a:p>
                  </a:txBody>
                  <a:tcPr anchor="ctr"/>
                </a:tc>
              </a:tr>
              <a:tr h="419629">
                <a:tc>
                  <a:txBody>
                    <a:bodyPr/>
                    <a:lstStyle/>
                    <a:p>
                      <a:r>
                        <a:rPr lang="en-US" sz="2000"/>
                        <a:t>écouter de</a:t>
                      </a:r>
                      <a:r>
                        <a:rPr lang="en-US" sz="2000" baseline="0"/>
                        <a:t> la musique</a:t>
                      </a:r>
                      <a:endParaRPr lang="en-US" sz="2000"/>
                    </a:p>
                  </a:txBody>
                  <a:tcPr anchor="ctr"/>
                </a:tc>
                <a:tc>
                  <a:txBody>
                    <a:bodyPr/>
                    <a:lstStyle/>
                    <a:p>
                      <a:endParaRPr lang="en-US" sz="2000"/>
                    </a:p>
                  </a:txBody>
                  <a:tcPr anchor="ctr"/>
                </a:tc>
                <a:tc>
                  <a:txBody>
                    <a:bodyPr/>
                    <a:lstStyle/>
                    <a:p>
                      <a:endParaRPr lang="en-US" sz="2000" dirty="0"/>
                    </a:p>
                  </a:txBody>
                  <a:tcPr anchor="ctr"/>
                </a:tc>
                <a:tc>
                  <a:txBody>
                    <a:bodyPr/>
                    <a:lstStyle/>
                    <a:p>
                      <a:endParaRPr lang="en-US" sz="2000"/>
                    </a:p>
                    <a:p>
                      <a:endParaRPr lang="en-US" sz="2000"/>
                    </a:p>
                    <a:p>
                      <a:endParaRPr lang="en-US" sz="2000"/>
                    </a:p>
                  </a:txBody>
                  <a:tcPr anchor="ctr"/>
                </a:tc>
              </a:tr>
              <a:tr h="419629">
                <a:tc>
                  <a:txBody>
                    <a:bodyPr/>
                    <a:lstStyle/>
                    <a:p>
                      <a:r>
                        <a:rPr lang="en-US" sz="2000"/>
                        <a:t>voyager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regarder un film</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gridSpan="4">
                  <a:txBody>
                    <a:bodyPr/>
                    <a:lstStyle/>
                    <a:p>
                      <a:pPr algn="ctr"/>
                      <a:r>
                        <a:rPr lang="en-US" sz="2800" dirty="0"/>
                        <a:t>Je </a:t>
                      </a:r>
                      <a:r>
                        <a:rPr lang="en-US" sz="2800" dirty="0" err="1"/>
                        <a:t>n’ai</a:t>
                      </a:r>
                      <a:r>
                        <a:rPr lang="en-US" sz="2800" dirty="0"/>
                        <a:t> </a:t>
                      </a:r>
                      <a:r>
                        <a:rPr lang="en-US" sz="2800" dirty="0" err="1"/>
                        <a:t>rien</a:t>
                      </a:r>
                      <a:r>
                        <a:rPr lang="en-US" sz="2800" dirty="0"/>
                        <a:t> fait!  Je</a:t>
                      </a:r>
                      <a:r>
                        <a:rPr lang="en-US" sz="2800" baseline="0" dirty="0"/>
                        <a:t> </a:t>
                      </a:r>
                      <a:r>
                        <a:rPr lang="en-US" sz="2800" baseline="0" dirty="0" err="1"/>
                        <a:t>déteste</a:t>
                      </a:r>
                      <a:r>
                        <a:rPr lang="en-US" sz="2800" baseline="0" dirty="0"/>
                        <a:t> la fête de Saint Valentin!</a:t>
                      </a:r>
                      <a:endParaRPr lang="en-US" sz="2800" dirty="0"/>
                    </a:p>
                  </a:txBody>
                  <a:tcPr anchor="ctr"/>
                </a:tc>
                <a:tc hMerge="1">
                  <a:txBody>
                    <a:bodyPr/>
                    <a:lstStyle/>
                    <a:p>
                      <a:endParaRPr lang="en-US" sz="2000"/>
                    </a:p>
                  </a:txBody>
                  <a:tcPr anchor="ctr"/>
                </a:tc>
                <a:tc hMerge="1">
                  <a:txBody>
                    <a:bodyPr/>
                    <a:lstStyle/>
                    <a:p>
                      <a:endParaRPr lang="en-US" sz="2000"/>
                    </a:p>
                  </a:txBody>
                  <a:tcPr anchor="ctr"/>
                </a:tc>
                <a:tc hMerge="1">
                  <a:txBody>
                    <a:bodyPr/>
                    <a:lstStyle/>
                    <a:p>
                      <a:endParaRPr lang="en-US" sz="2000"/>
                    </a:p>
                  </a:txBody>
                  <a:tcPr anchor="ctr"/>
                </a:tc>
              </a:tr>
            </a:tbl>
          </a:graphicData>
        </a:graphic>
      </p:graphicFrame>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normAutofit/>
          </a:bodyPr>
          <a:lstStyle/>
          <a:p>
            <a:fld id="{D57F1E4F-1CFF-5643-939E-02111984F565}" type="slidenum">
              <a:rPr lang="en-US" smtClean="0"/>
              <a:t>90</a:t>
            </a:fld>
            <a:endParaRPr lang="en-US" dirty="0"/>
          </a:p>
        </p:txBody>
      </p:sp>
      <p:sp>
        <p:nvSpPr>
          <p:cNvPr id="5" name="Rectangle 4"/>
          <p:cNvSpPr/>
          <p:nvPr/>
        </p:nvSpPr>
        <p:spPr>
          <a:xfrm>
            <a:off x="4324027" y="3746499"/>
            <a:ext cx="4350073" cy="169340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Co-construct</a:t>
            </a:r>
          </a:p>
          <a:p>
            <a:pPr algn="ctr"/>
            <a:r>
              <a:rPr lang="en-US" sz="2400" dirty="0" smtClean="0">
                <a:solidFill>
                  <a:schemeClr val="tx1"/>
                </a:solidFill>
              </a:rPr>
              <a:t>Pretend you are the author of a grammar textbook. How would you explain the rule? </a:t>
            </a:r>
            <a:endParaRPr lang="en-US" sz="2400" dirty="0">
              <a:solidFill>
                <a:schemeClr val="tx1"/>
              </a:solidFill>
            </a:endParaRPr>
          </a:p>
        </p:txBody>
      </p:sp>
      <p:sp>
        <p:nvSpPr>
          <p:cNvPr id="7" name="TextBox 6"/>
          <p:cNvSpPr txBox="1"/>
          <p:nvPr/>
        </p:nvSpPr>
        <p:spPr>
          <a:xfrm>
            <a:off x="3738695" y="2849738"/>
            <a:ext cx="1831720" cy="461665"/>
          </a:xfrm>
          <a:prstGeom prst="rect">
            <a:avLst/>
          </a:prstGeom>
          <a:noFill/>
        </p:spPr>
        <p:txBody>
          <a:bodyPr wrap="none" rtlCol="0">
            <a:spAutoFit/>
          </a:bodyPr>
          <a:lstStyle/>
          <a:p>
            <a:r>
              <a:rPr lang="en-US" sz="2400">
                <a:solidFill>
                  <a:srgbClr val="FF0000"/>
                </a:solidFill>
              </a:rPr>
              <a:t>Oui, j’ai dîné.</a:t>
            </a:r>
          </a:p>
        </p:txBody>
      </p:sp>
      <p:sp>
        <p:nvSpPr>
          <p:cNvPr id="8" name="TextBox 7"/>
          <p:cNvSpPr txBox="1"/>
          <p:nvPr/>
        </p:nvSpPr>
        <p:spPr>
          <a:xfrm>
            <a:off x="6171533" y="2859294"/>
            <a:ext cx="2793522" cy="461665"/>
          </a:xfrm>
          <a:prstGeom prst="rect">
            <a:avLst/>
          </a:prstGeom>
          <a:noFill/>
        </p:spPr>
        <p:txBody>
          <a:bodyPr wrap="none" rtlCol="0">
            <a:spAutoFit/>
          </a:bodyPr>
          <a:lstStyle/>
          <a:p>
            <a:r>
              <a:rPr lang="en-US" sz="2400">
                <a:solidFill>
                  <a:srgbClr val="FF0000"/>
                </a:solidFill>
              </a:rPr>
              <a:t>Non, je </a:t>
            </a:r>
            <a:r>
              <a:rPr lang="en-US" sz="2400">
                <a:solidFill>
                  <a:srgbClr val="7030A0"/>
                </a:solidFill>
              </a:rPr>
              <a:t>n’</a:t>
            </a:r>
            <a:r>
              <a:rPr lang="en-US" sz="2400">
                <a:solidFill>
                  <a:srgbClr val="FF0000"/>
                </a:solidFill>
              </a:rPr>
              <a:t>ai </a:t>
            </a:r>
            <a:r>
              <a:rPr lang="en-US" sz="2400">
                <a:solidFill>
                  <a:srgbClr val="7030A0"/>
                </a:solidFill>
              </a:rPr>
              <a:t>pas</a:t>
            </a:r>
            <a:r>
              <a:rPr lang="en-US" sz="2400">
                <a:solidFill>
                  <a:srgbClr val="FF0000"/>
                </a:solidFill>
              </a:rPr>
              <a:t> dîné.</a:t>
            </a:r>
          </a:p>
        </p:txBody>
      </p:sp>
      <p:sp>
        <p:nvSpPr>
          <p:cNvPr id="9" name="TextBox 8"/>
          <p:cNvSpPr txBox="1"/>
          <p:nvPr/>
        </p:nvSpPr>
        <p:spPr>
          <a:xfrm>
            <a:off x="1606416" y="3284834"/>
            <a:ext cx="2133789" cy="461665"/>
          </a:xfrm>
          <a:prstGeom prst="rect">
            <a:avLst/>
          </a:prstGeom>
          <a:noFill/>
        </p:spPr>
        <p:txBody>
          <a:bodyPr wrap="none" rtlCol="0">
            <a:spAutoFit/>
          </a:bodyPr>
          <a:lstStyle/>
          <a:p>
            <a:r>
              <a:rPr lang="en-US" sz="2400">
                <a:solidFill>
                  <a:srgbClr val="FF0000"/>
                </a:solidFill>
              </a:rPr>
              <a:t>Tu as acheté..?.</a:t>
            </a:r>
          </a:p>
        </p:txBody>
      </p:sp>
    </p:spTree>
    <p:extLst>
      <p:ext uri="{BB962C8B-B14F-4D97-AF65-F5344CB8AC3E}">
        <p14:creationId xmlns:p14="http://schemas.microsoft.com/office/powerpoint/2010/main" val="204557140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92" y="344801"/>
            <a:ext cx="7886700" cy="1325563"/>
          </a:xfrm>
        </p:spPr>
        <p:txBody>
          <a:bodyPr/>
          <a:lstStyle/>
          <a:p>
            <a:r>
              <a:rPr lang="en-US"/>
              <a:t>Guess the answer.</a:t>
            </a: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39879" y="365126"/>
            <a:ext cx="3768725" cy="1938545"/>
          </a:xfrm>
        </p:spPr>
      </p:pic>
      <p:sp>
        <p:nvSpPr>
          <p:cNvPr id="9" name="Content Placeholder 8"/>
          <p:cNvSpPr>
            <a:spLocks noGrp="1"/>
          </p:cNvSpPr>
          <p:nvPr>
            <p:ph sz="half" idx="2"/>
          </p:nvPr>
        </p:nvSpPr>
        <p:spPr>
          <a:xfrm>
            <a:off x="4739879" y="2511490"/>
            <a:ext cx="4224012" cy="2531565"/>
          </a:xfrm>
        </p:spPr>
        <p:txBody>
          <a:bodyPr>
            <a:normAutofit fontScale="92500" lnSpcReduction="20000"/>
          </a:bodyPr>
          <a:lstStyle/>
          <a:p>
            <a:pPr marL="457200" indent="-457200">
              <a:buFont typeface="+mj-lt"/>
              <a:buAutoNum type="arabicPeriod"/>
            </a:pPr>
            <a:r>
              <a:rPr lang="en-US"/>
              <a:t>Tu as regardé un film?</a:t>
            </a:r>
          </a:p>
          <a:p>
            <a:pPr marL="457200" indent="-457200">
              <a:buFont typeface="+mj-lt"/>
              <a:buAutoNum type="arabicPeriod"/>
            </a:pPr>
            <a:r>
              <a:rPr lang="en-US"/>
              <a:t>Tu as écouté de la musique?</a:t>
            </a:r>
          </a:p>
          <a:p>
            <a:pPr marL="457200" indent="-457200">
              <a:buFont typeface="+mj-lt"/>
              <a:buAutoNum type="arabicPeriod"/>
            </a:pPr>
            <a:r>
              <a:rPr lang="en-US"/>
              <a:t>Tu as acheté du parfum?</a:t>
            </a:r>
          </a:p>
          <a:p>
            <a:pPr marL="457200" indent="-457200">
              <a:buFont typeface="+mj-lt"/>
              <a:buAutoNum type="arabicPeriod"/>
            </a:pPr>
            <a:r>
              <a:rPr lang="en-US"/>
              <a:t>Tu as dîné au restaurant? </a:t>
            </a:r>
          </a:p>
          <a:p>
            <a:pPr marL="457200" indent="-457200">
              <a:buFont typeface="+mj-lt"/>
              <a:buAutoNum type="arabicPeriod"/>
            </a:pPr>
            <a:r>
              <a:rPr lang="is-IS"/>
              <a:t>….</a:t>
            </a:r>
          </a:p>
          <a:p>
            <a:pPr marL="457200" indent="-457200">
              <a:buFont typeface="+mj-lt"/>
              <a:buAutoNum type="arabicPeriod"/>
            </a:pPr>
            <a:r>
              <a:rPr lang="is-IS"/>
              <a:t>....</a:t>
            </a:r>
          </a:p>
          <a:p>
            <a:pPr marL="457200" indent="-457200">
              <a:buFont typeface="+mj-lt"/>
              <a:buAutoNum type="arabicPeriod"/>
            </a:pPr>
            <a:r>
              <a:rPr lang="is-IS"/>
              <a:t>....</a:t>
            </a:r>
            <a:endParaRPr lang="en-US"/>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91</a:t>
            </a:fld>
            <a:endParaRPr lang="en-US" dirty="0"/>
          </a:p>
        </p:txBody>
      </p:sp>
      <p:sp>
        <p:nvSpPr>
          <p:cNvPr id="6" name="Rectangle 5"/>
          <p:cNvSpPr/>
          <p:nvPr/>
        </p:nvSpPr>
        <p:spPr>
          <a:xfrm rot="20975737">
            <a:off x="637308" y="2355273"/>
            <a:ext cx="2964873" cy="26600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a:t>J’ai acheté des fleurs.</a:t>
            </a:r>
          </a:p>
        </p:txBody>
      </p:sp>
      <p:sp>
        <p:nvSpPr>
          <p:cNvPr id="7" name="Rectangle 6"/>
          <p:cNvSpPr/>
          <p:nvPr/>
        </p:nvSpPr>
        <p:spPr>
          <a:xfrm rot="20975737">
            <a:off x="637309" y="2355273"/>
            <a:ext cx="2964873" cy="2660073"/>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i="1"/>
          </a:p>
        </p:txBody>
      </p:sp>
      <p:sp>
        <p:nvSpPr>
          <p:cNvPr id="10" name="TextBox 9"/>
          <p:cNvSpPr txBox="1"/>
          <p:nvPr/>
        </p:nvSpPr>
        <p:spPr>
          <a:xfrm>
            <a:off x="3485495" y="5298843"/>
            <a:ext cx="5265801" cy="954107"/>
          </a:xfrm>
          <a:prstGeom prst="rect">
            <a:avLst/>
          </a:prstGeom>
          <a:solidFill>
            <a:schemeClr val="accent1"/>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800">
                <a:solidFill>
                  <a:schemeClr val="tx1"/>
                </a:solidFill>
              </a:rPr>
              <a:t>Exit Slip:  Write 3 things you did or </a:t>
            </a:r>
          </a:p>
          <a:p>
            <a:r>
              <a:rPr lang="en-US" sz="2800">
                <a:solidFill>
                  <a:schemeClr val="tx1"/>
                </a:solidFill>
              </a:rPr>
              <a:t>didn’t do for Valentine’s Day.</a:t>
            </a:r>
          </a:p>
        </p:txBody>
      </p:sp>
    </p:spTree>
    <p:extLst>
      <p:ext uri="{BB962C8B-B14F-4D97-AF65-F5344CB8AC3E}">
        <p14:creationId xmlns:p14="http://schemas.microsoft.com/office/powerpoint/2010/main" val="85281497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261" y="451624"/>
            <a:ext cx="8598261" cy="1053790"/>
          </a:xfrm>
          <a:solidFill>
            <a:schemeClr val="accent1"/>
          </a:solidFill>
        </p:spPr>
        <p:txBody>
          <a:bodyPr>
            <a:noAutofit/>
          </a:bodyPr>
          <a:lstStyle/>
          <a:p>
            <a:pPr algn="ctr"/>
            <a:r>
              <a:rPr lang="en-US" sz="3200">
                <a:solidFill>
                  <a:schemeClr val="tx1"/>
                </a:solidFill>
              </a:rPr>
              <a:t>ACTFL IPA INTERPRETIVE TASK </a:t>
            </a:r>
            <a:br>
              <a:rPr lang="en-US" sz="3200">
                <a:solidFill>
                  <a:schemeClr val="tx1"/>
                </a:solidFill>
              </a:rPr>
            </a:br>
            <a:r>
              <a:rPr lang="en-US" sz="3200">
                <a:solidFill>
                  <a:schemeClr val="tx1"/>
                </a:solidFill>
              </a:rPr>
              <a:t>COMPREHENSION GUIDE</a:t>
            </a:r>
          </a:p>
        </p:txBody>
      </p:sp>
      <p:sp>
        <p:nvSpPr>
          <p:cNvPr id="5" name="Content Placeholder 4"/>
          <p:cNvSpPr>
            <a:spLocks noGrp="1"/>
          </p:cNvSpPr>
          <p:nvPr>
            <p:ph idx="1"/>
          </p:nvPr>
        </p:nvSpPr>
        <p:spPr/>
        <p:txBody>
          <a:bodyPr>
            <a:normAutofit/>
          </a:bodyPr>
          <a:lstStyle/>
          <a:p>
            <a:r>
              <a:rPr lang="en-US">
                <a:solidFill>
                  <a:schemeClr val="tx1"/>
                </a:solidFill>
              </a:rPr>
              <a:t>Key Word Recognition </a:t>
            </a:r>
            <a:r>
              <a:rPr lang="en-US" i="1">
                <a:solidFill>
                  <a:schemeClr val="tx1"/>
                </a:solidFill>
              </a:rPr>
              <a:t>(English to Target Language)</a:t>
            </a:r>
          </a:p>
          <a:p>
            <a:r>
              <a:rPr lang="en-US">
                <a:solidFill>
                  <a:schemeClr val="tx1"/>
                </a:solidFill>
              </a:rPr>
              <a:t>Main Idea(s)</a:t>
            </a:r>
          </a:p>
          <a:p>
            <a:r>
              <a:rPr lang="en-US">
                <a:solidFill>
                  <a:schemeClr val="tx1"/>
                </a:solidFill>
              </a:rPr>
              <a:t>Supporting Details</a:t>
            </a:r>
          </a:p>
          <a:p>
            <a:r>
              <a:rPr lang="en-US">
                <a:solidFill>
                  <a:schemeClr val="tx1"/>
                </a:solidFill>
              </a:rPr>
              <a:t>Organizational Features</a:t>
            </a:r>
          </a:p>
          <a:p>
            <a:r>
              <a:rPr lang="en-US">
                <a:solidFill>
                  <a:schemeClr val="tx1"/>
                </a:solidFill>
              </a:rPr>
              <a:t>Guessing Meaning from Context </a:t>
            </a:r>
            <a:r>
              <a:rPr lang="en-US" i="1">
                <a:solidFill>
                  <a:schemeClr val="tx1"/>
                </a:solidFill>
              </a:rPr>
              <a:t>(TL to English)</a:t>
            </a:r>
          </a:p>
          <a:p>
            <a:r>
              <a:rPr lang="en-US">
                <a:solidFill>
                  <a:schemeClr val="tx1"/>
                </a:solidFill>
              </a:rPr>
              <a:t>Inferences</a:t>
            </a:r>
          </a:p>
          <a:p>
            <a:r>
              <a:rPr lang="en-US">
                <a:solidFill>
                  <a:schemeClr val="tx1"/>
                </a:solidFill>
              </a:rPr>
              <a:t>Author’s Perspective </a:t>
            </a:r>
          </a:p>
          <a:p>
            <a:r>
              <a:rPr lang="en-US">
                <a:solidFill>
                  <a:schemeClr val="tx1"/>
                </a:solidFill>
              </a:rPr>
              <a:t>Comparing Cultural Perspectives</a:t>
            </a:r>
          </a:p>
          <a:p>
            <a:r>
              <a:rPr lang="en-US">
                <a:solidFill>
                  <a:schemeClr val="tx1"/>
                </a:solidFill>
              </a:rPr>
              <a:t>Personal Reaction to the Text</a:t>
            </a:r>
          </a:p>
        </p:txBody>
      </p:sp>
      <p:sp>
        <p:nvSpPr>
          <p:cNvPr id="4" name="TextBox 3"/>
          <p:cNvSpPr txBox="1"/>
          <p:nvPr/>
        </p:nvSpPr>
        <p:spPr>
          <a:xfrm>
            <a:off x="1541004" y="6177128"/>
            <a:ext cx="7662261" cy="646331"/>
          </a:xfrm>
          <a:prstGeom prst="rect">
            <a:avLst/>
          </a:prstGeom>
          <a:noFill/>
        </p:spPr>
        <p:txBody>
          <a:bodyPr wrap="none" rtlCol="0">
            <a:spAutoFit/>
          </a:bodyPr>
          <a:lstStyle/>
          <a:p>
            <a:r>
              <a:rPr lang="en-US"/>
              <a:t>Adapted from: </a:t>
            </a:r>
            <a:r>
              <a:rPr lang="en-US">
                <a:sym typeface="Symbol"/>
              </a:rPr>
              <a:t></a:t>
            </a:r>
            <a:r>
              <a:rPr lang="en-US"/>
              <a:t>2013 Implementing Integrated Performance Assessment </a:t>
            </a:r>
          </a:p>
          <a:p>
            <a:endParaRPr lang="en-US"/>
          </a:p>
        </p:txBody>
      </p:sp>
      <p:sp>
        <p:nvSpPr>
          <p:cNvPr id="3" name="Slide Number Placeholder 2"/>
          <p:cNvSpPr>
            <a:spLocks noGrp="1"/>
          </p:cNvSpPr>
          <p:nvPr>
            <p:ph type="sldNum" sz="quarter" idx="12"/>
          </p:nvPr>
        </p:nvSpPr>
        <p:spPr/>
        <p:txBody>
          <a:bodyPr/>
          <a:lstStyle/>
          <a:p>
            <a:fld id="{74C2F60E-34D8-DD42-93FD-7BD7AE432328}" type="slidenum">
              <a:rPr lang="en-US"/>
              <a:pPr/>
              <a:t>92</a:t>
            </a:fld>
            <a:endParaRPr lang="en-US" dirty="0"/>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5545836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63500"/>
            <a:ext cx="9105900" cy="6718300"/>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93</a:t>
            </a:fld>
            <a:endParaRPr lang="en-US" dirty="0"/>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5344470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t>IPA Interpretive Comprehension</a:t>
            </a:r>
            <a:br>
              <a:rPr lang="en-US"/>
            </a:br>
            <a:r>
              <a:rPr lang="en-US" sz="3111"/>
              <a:t>Literal Comprehension</a:t>
            </a:r>
          </a:p>
        </p:txBody>
      </p:sp>
      <p:graphicFrame>
        <p:nvGraphicFramePr>
          <p:cNvPr id="6" name="Content Placeholder 5"/>
          <p:cNvGraphicFramePr>
            <a:graphicFrameLocks noGrp="1"/>
          </p:cNvGraphicFramePr>
          <p:nvPr>
            <p:ph sz="quarter" idx="1"/>
          </p:nvPr>
        </p:nvGraphicFramePr>
        <p:xfrm>
          <a:off x="127000" y="1739900"/>
          <a:ext cx="8890000" cy="4366133"/>
        </p:xfrm>
        <a:graphic>
          <a:graphicData uri="http://schemas.openxmlformats.org/drawingml/2006/table">
            <a:tbl>
              <a:tblPr firstRow="1" bandRow="1">
                <a:tableStyleId>{5C22544A-7EE6-4342-B048-85BDC9FD1C3A}</a:tableStyleId>
              </a:tblPr>
              <a:tblGrid>
                <a:gridCol w="1778000"/>
                <a:gridCol w="1778000"/>
                <a:gridCol w="1778000"/>
                <a:gridCol w="1778000"/>
                <a:gridCol w="1778000"/>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400" b="1">
                          <a:latin typeface="+mn-lt"/>
                          <a:ea typeface="Calibri"/>
                          <a:cs typeface="Times New Roman"/>
                        </a:rPr>
                        <a:t>Word Recognition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majority of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half of key words appropriately within the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key words appropriately within the context of the text.</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Main Idea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the complete main ideas(s)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key parts of the main ideas(s) of the text but misses some elements.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part of the main idea(s)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May identify some ideas from the text but they do not represent the main idea(s).</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Supporting Detail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supporting details in the text and accurately provides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majority of supporting details in the text and provides information from the text to explain some of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supporting details in the text and may provide limited information from the text to explain these details.  Or identifies the majority of supporting details but is unable to provide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supporting details in the text but may be unable to provide information from the text to explain these details.</a:t>
                      </a:r>
                    </a:p>
                  </a:txBody>
                  <a:tcPr marL="68580" marR="68580" marT="0" marB="0"/>
                </a:tc>
              </a:tr>
            </a:tbl>
          </a:graphicData>
        </a:graphic>
      </p:graphicFrame>
      <p:sp>
        <p:nvSpPr>
          <p:cNvPr id="7" name="TextBox 6"/>
          <p:cNvSpPr txBox="1"/>
          <p:nvPr/>
        </p:nvSpPr>
        <p:spPr>
          <a:xfrm>
            <a:off x="2425700" y="65119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3" name="Slide Number Placeholder 2"/>
          <p:cNvSpPr>
            <a:spLocks noGrp="1"/>
          </p:cNvSpPr>
          <p:nvPr>
            <p:ph type="sldNum" sz="quarter" idx="12"/>
          </p:nvPr>
        </p:nvSpPr>
        <p:spPr/>
        <p:txBody>
          <a:bodyPr/>
          <a:lstStyle/>
          <a:p>
            <a:fld id="{74C2F60E-34D8-DD42-93FD-7BD7AE432328}" type="slidenum">
              <a:rPr lang="en-US"/>
              <a:pPr/>
              <a:t>94</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0681517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0800"/>
            <a:ext cx="8153400" cy="990600"/>
          </a:xfrm>
        </p:spPr>
        <p:txBody>
          <a:bodyPr>
            <a:normAutofit fontScale="90000"/>
          </a:bodyPr>
          <a:lstStyle/>
          <a:p>
            <a:pPr algn="ctr"/>
            <a:r>
              <a:rPr lang="en-US"/>
              <a:t>IPA Interpretive Comprehension</a:t>
            </a:r>
            <a:br>
              <a:rPr lang="en-US"/>
            </a:br>
            <a:r>
              <a:rPr lang="en-US" sz="3111"/>
              <a:t>Figurative Comprehension</a:t>
            </a:r>
          </a:p>
        </p:txBody>
      </p:sp>
      <p:graphicFrame>
        <p:nvGraphicFramePr>
          <p:cNvPr id="6" name="Content Placeholder 5"/>
          <p:cNvGraphicFramePr>
            <a:graphicFrameLocks noGrp="1"/>
          </p:cNvGraphicFramePr>
          <p:nvPr>
            <p:ph sz="quarter" idx="1"/>
          </p:nvPr>
        </p:nvGraphicFramePr>
        <p:xfrm>
          <a:off x="127000" y="1181100"/>
          <a:ext cx="8890000" cy="5132389"/>
        </p:xfrm>
        <a:graphic>
          <a:graphicData uri="http://schemas.openxmlformats.org/drawingml/2006/table">
            <a:tbl>
              <a:tblPr firstRow="1" bandRow="1">
                <a:tableStyleId>{5C22544A-7EE6-4342-B048-85BDC9FD1C3A}</a:tableStyleId>
              </a:tblPr>
              <a:tblGrid>
                <a:gridCol w="1231900"/>
                <a:gridCol w="1790700"/>
                <a:gridCol w="1854200"/>
                <a:gridCol w="2098675"/>
                <a:gridCol w="1914525"/>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200" b="1">
                          <a:latin typeface="+mn-lt"/>
                          <a:ea typeface="Calibri"/>
                          <a:cs typeface="Times New Roman"/>
                        </a:rPr>
                        <a:t>Organizational Features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and provides an appropriate rationale.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rationale misses some key points.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in part the organizational feature(s) of the text; rationale may miss some key points.  Or, identifies the organizational feature(s) but rationale is not provided.</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Attempts to identify the organizational feature(s) of the text but is not successful.</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Guessing Meaning from Context</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Inferences are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some may not be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many are not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of meaning of unfamiliar words and phrases are largely inaccurate or lacking.</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Inferences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highly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partially complete and/or partially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Makes a few plausible inferences regarding the text’s meaning.</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and interpretations of the text’s meaning are largely incomplete and/or not plausible.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Author’s Perspective</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detailed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but justification is either inappropriate or incomplete.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Unable to identify the author’s perspective.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Cultural Perspectives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cultural perspectives/norms accurately.  Provides a detailed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Connects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Provides a minimal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Identification of cultural perspectives/norms is mostly superficial or lacking.  And/or connection of cultural practices/products to perspectives is superficial or lacking.</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95</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1900831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35920" y="228600"/>
            <a:ext cx="8153400" cy="990600"/>
          </a:xfrm>
        </p:spPr>
        <p:txBody>
          <a:bodyPr/>
          <a:lstStyle/>
          <a:p>
            <a:r>
              <a:rPr lang="en-US"/>
              <a:t>La adicción a las compras</a:t>
            </a:r>
          </a:p>
        </p:txBody>
      </p:sp>
      <p:sp>
        <p:nvSpPr>
          <p:cNvPr id="7" name="Content Placeholder 6"/>
          <p:cNvSpPr>
            <a:spLocks noGrp="1"/>
          </p:cNvSpPr>
          <p:nvPr>
            <p:ph sz="quarter" idx="1"/>
          </p:nvPr>
        </p:nvSpPr>
        <p:spPr>
          <a:xfrm>
            <a:off x="254000" y="1503048"/>
            <a:ext cx="4485268" cy="4927914"/>
          </a:xfrm>
          <a:solidFill>
            <a:srgbClr val="C6D9F1"/>
          </a:solidFill>
        </p:spPr>
        <p:txBody>
          <a:bodyPr>
            <a:noAutofit/>
          </a:bodyPr>
          <a:lstStyle/>
          <a:p>
            <a:pPr marL="0" indent="0">
              <a:lnSpc>
                <a:spcPct val="80000"/>
              </a:lnSpc>
              <a:spcBef>
                <a:spcPts val="0"/>
              </a:spcBef>
              <a:buNone/>
            </a:pPr>
            <a:r>
              <a:rPr lang="en-US" sz="2000" b="1">
                <a:solidFill>
                  <a:schemeClr val="bg1"/>
                </a:solidFill>
              </a:rPr>
              <a:t>      LA ADICCIÓN A LAS COMPRAS</a:t>
            </a:r>
            <a:r>
              <a:rPr lang="en-US" sz="2000">
                <a:solidFill>
                  <a:schemeClr val="bg1"/>
                </a:solidFill>
              </a:rPr>
              <a:t> es un impulso incontrolable para adquirir objetos inútiles o innecesarios. La gratificación deriva, más que de la utilidad de los productos, del propio proceso de comprar. Este consumo, no planificado, va más allá de las posibilidades económicas de la persona y le lleva a tener un exceso en sus gastos e incluso a generar deudas.</a:t>
            </a:r>
          </a:p>
          <a:p>
            <a:pPr marL="0" indent="0">
              <a:lnSpc>
                <a:spcPct val="80000"/>
              </a:lnSpc>
              <a:spcBef>
                <a:spcPts val="0"/>
              </a:spcBef>
              <a:buNone/>
            </a:pPr>
            <a:endParaRPr lang="en-US" sz="2000">
              <a:solidFill>
                <a:schemeClr val="bg1"/>
              </a:solidFill>
            </a:endParaRPr>
          </a:p>
          <a:p>
            <a:pPr marL="0" indent="0">
              <a:lnSpc>
                <a:spcPct val="80000"/>
              </a:lnSpc>
              <a:spcBef>
                <a:spcPts val="0"/>
              </a:spcBef>
              <a:buNone/>
            </a:pPr>
            <a:r>
              <a:rPr lang="en-US" sz="2000">
                <a:solidFill>
                  <a:schemeClr val="bg1"/>
                </a:solidFill>
              </a:rPr>
              <a:t>       Entre las causas que mueven a comprar de forma desmesurada no se encuentra la necesidad, sino un descontrol de los impulsos y un pensamiento irracional que surge de una necesidad emocional, de la falta de autoestima, de un vacío o de la imposibilidad de soportar frustraciones y problema.</a:t>
            </a:r>
          </a:p>
        </p:txBody>
      </p:sp>
      <p:sp>
        <p:nvSpPr>
          <p:cNvPr id="8" name="Content Placeholder 7"/>
          <p:cNvSpPr>
            <a:spLocks noGrp="1"/>
          </p:cNvSpPr>
          <p:nvPr>
            <p:ph sz="quarter" idx="2"/>
          </p:nvPr>
        </p:nvSpPr>
        <p:spPr>
          <a:xfrm>
            <a:off x="4883000" y="1589566"/>
            <a:ext cx="4146699" cy="5014433"/>
          </a:xfrm>
          <a:ln w="19050" cmpd="sng">
            <a:noFill/>
          </a:ln>
        </p:spPr>
        <p:txBody>
          <a:bodyPr>
            <a:normAutofit fontScale="70000" lnSpcReduction="20000"/>
          </a:bodyPr>
          <a:lstStyle/>
          <a:p>
            <a:pPr marL="0" indent="0">
              <a:spcBef>
                <a:spcPts val="0"/>
              </a:spcBef>
              <a:buNone/>
            </a:pPr>
            <a:r>
              <a:rPr lang="en-US" sz="3200"/>
              <a:t>Shopping addiction is an uncontrollable impulse to acquire useless or unnecessary objects. Gratification is derived, not from the utility of the products, but from the act of buying. This unplanned consumption goes beyond the economic possibilities of the person and leads him to have an excess in expenditures and even generate debts.</a:t>
            </a:r>
          </a:p>
          <a:p>
            <a:pPr marL="0" indent="0">
              <a:spcBef>
                <a:spcPts val="0"/>
              </a:spcBef>
              <a:buNone/>
            </a:pPr>
            <a:endParaRPr lang="en-US" sz="3200"/>
          </a:p>
          <a:p>
            <a:pPr marL="0" indent="0">
              <a:spcBef>
                <a:spcPts val="0"/>
              </a:spcBef>
              <a:buNone/>
            </a:pPr>
            <a:r>
              <a:rPr lang="en-US" sz="3200"/>
              <a:t>        Among the causes that move disproportionately to buy is not a necessity but a lack of control of impulses and irrational thought that arises from an emotional need, lack of self-esteem, a vacuum or inability to withstand frustrations and problem.</a:t>
            </a:r>
            <a:endParaRPr lang="en-US"/>
          </a:p>
        </p:txBody>
      </p:sp>
      <p:pic>
        <p:nvPicPr>
          <p:cNvPr id="9" name="Picture 8" descr="Unknown.jpeg"/>
          <p:cNvPicPr>
            <a:picLocks noChangeAspect="1"/>
          </p:cNvPicPr>
          <p:nvPr/>
        </p:nvPicPr>
        <p:blipFill>
          <a:blip r:embed="rId3"/>
          <a:stretch>
            <a:fillRect/>
          </a:stretch>
        </p:blipFill>
        <p:spPr>
          <a:xfrm>
            <a:off x="6596138" y="163386"/>
            <a:ext cx="1971762" cy="1353312"/>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96</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68722189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Key Word Recognition</a:t>
            </a:r>
          </a:p>
        </p:txBody>
      </p:sp>
      <p:sp>
        <p:nvSpPr>
          <p:cNvPr id="8" name="Content Placeholder 7"/>
          <p:cNvSpPr>
            <a:spLocks noGrp="1"/>
          </p:cNvSpPr>
          <p:nvPr>
            <p:ph sz="quarter" idx="1"/>
          </p:nvPr>
        </p:nvSpPr>
        <p:spPr>
          <a:xfrm>
            <a:off x="501810" y="1400233"/>
            <a:ext cx="7480300" cy="1676400"/>
          </a:xfrm>
        </p:spPr>
        <p:txBody>
          <a:bodyPr anchor="t">
            <a:noAutofit/>
          </a:bodyPr>
          <a:lstStyle/>
          <a:p>
            <a:pPr>
              <a:buNone/>
            </a:pPr>
            <a:r>
              <a:rPr lang="en-US" sz="2000" b="1">
                <a:solidFill>
                  <a:srgbClr val="FF0000"/>
                </a:solidFill>
              </a:rPr>
              <a:t> </a:t>
            </a:r>
            <a:r>
              <a:rPr lang="en-US" sz="2000" b="1">
                <a:solidFill>
                  <a:schemeClr val="accent6"/>
                </a:solidFill>
              </a:rPr>
              <a:t>Find the following Spanish words in the article.</a:t>
            </a:r>
          </a:p>
          <a:p>
            <a:pPr>
              <a:spcBef>
                <a:spcPts val="100"/>
              </a:spcBef>
              <a:buNone/>
            </a:pPr>
            <a:r>
              <a:rPr lang="en-US" sz="2000"/>
              <a:t>		1.  impulse		5.  unplanned</a:t>
            </a:r>
          </a:p>
          <a:p>
            <a:pPr>
              <a:spcBef>
                <a:spcPts val="100"/>
              </a:spcBef>
              <a:buNone/>
            </a:pPr>
            <a:r>
              <a:rPr lang="en-US" sz="2000"/>
              <a:t>		2.  useless		6.  among the causes</a:t>
            </a:r>
          </a:p>
          <a:p>
            <a:pPr>
              <a:spcBef>
                <a:spcPts val="100"/>
              </a:spcBef>
              <a:buNone/>
            </a:pPr>
            <a:r>
              <a:rPr lang="en-US" sz="2000"/>
              <a:t>		3.  vacuum		7.  self-esteem</a:t>
            </a:r>
          </a:p>
          <a:p>
            <a:pPr>
              <a:spcBef>
                <a:spcPts val="100"/>
              </a:spcBef>
              <a:buNone/>
            </a:pPr>
            <a:r>
              <a:rPr lang="en-US" sz="2000"/>
              <a:t>		4.  tolerate		8.  necessity</a:t>
            </a:r>
          </a:p>
          <a:p>
            <a:pPr>
              <a:buNone/>
            </a:pPr>
            <a:endParaRPr lang="en-US" sz="2000"/>
          </a:p>
        </p:txBody>
      </p:sp>
      <p:graphicFrame>
        <p:nvGraphicFramePr>
          <p:cNvPr id="9" name="Table 8"/>
          <p:cNvGraphicFramePr>
            <a:graphicFrameLocks noGrp="1"/>
          </p:cNvGraphicFramePr>
          <p:nvPr>
            <p:extLst/>
          </p:nvPr>
        </p:nvGraphicFramePr>
        <p:xfrm>
          <a:off x="355599" y="3130075"/>
          <a:ext cx="8372349" cy="3340100"/>
        </p:xfrm>
        <a:graphic>
          <a:graphicData uri="http://schemas.openxmlformats.org/drawingml/2006/table">
            <a:tbl>
              <a:tblPr firstRow="1" bandRow="1">
                <a:tableStyleId>{69CF1AB2-1976-4502-BF36-3FF5EA218861}</a:tableStyleId>
              </a:tblPr>
              <a:tblGrid>
                <a:gridCol w="1896947"/>
                <a:gridCol w="713678"/>
                <a:gridCol w="5761724"/>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all key words appropriately within context of the text.</a:t>
                      </a:r>
                    </a:p>
                  </a:txBody>
                  <a:tcPr marL="68580" marR="68580" marT="0" marB="0" anchor="ctr"/>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majority of key words appropriately within context of the text.</a:t>
                      </a:r>
                    </a:p>
                  </a:txBody>
                  <a:tcPr marL="68580" marR="68580" marT="0" marB="0" anchor="ctr"/>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half of key words appropriately within the context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fewer than half of key words appropriately within the context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understand key words within the context of the text. </a:t>
                      </a:r>
                    </a:p>
                  </a:txBody>
                  <a:tcPr marL="68580" marR="68580" marT="0" marB="0" anchor="ctr"/>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identify any of the words appropriately within the context of the text. </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97</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63335909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7850" y="490443"/>
            <a:ext cx="8153400" cy="990600"/>
          </a:xfrm>
          <a:solidFill>
            <a:schemeClr val="accent1"/>
          </a:solidFill>
        </p:spPr>
        <p:txBody>
          <a:bodyPr anchor="ctr">
            <a:normAutofit/>
          </a:bodyPr>
          <a:lstStyle/>
          <a:p>
            <a:r>
              <a:rPr lang="en-US">
                <a:solidFill>
                  <a:schemeClr val="tx1"/>
                </a:solidFill>
              </a:rPr>
              <a:t>Main Idea</a:t>
            </a:r>
          </a:p>
        </p:txBody>
      </p:sp>
      <p:sp>
        <p:nvSpPr>
          <p:cNvPr id="8" name="Content Placeholder 7"/>
          <p:cNvSpPr>
            <a:spLocks noGrp="1"/>
          </p:cNvSpPr>
          <p:nvPr>
            <p:ph sz="quarter" idx="1"/>
          </p:nvPr>
        </p:nvSpPr>
        <p:spPr>
          <a:xfrm>
            <a:off x="577850" y="1735598"/>
            <a:ext cx="7480300" cy="528002"/>
          </a:xfrm>
        </p:spPr>
        <p:txBody>
          <a:bodyPr anchor="t">
            <a:noAutofit/>
          </a:bodyPr>
          <a:lstStyle/>
          <a:p>
            <a:pPr>
              <a:buNone/>
            </a:pPr>
            <a:r>
              <a:rPr lang="en-US" sz="2400">
                <a:solidFill>
                  <a:schemeClr val="accent6"/>
                </a:solidFill>
              </a:rPr>
              <a:t>What is the main idea of this article? Answer in English</a:t>
            </a:r>
            <a:r>
              <a:rPr lang="en-US" sz="2000">
                <a:solidFill>
                  <a:schemeClr val="accent6"/>
                </a:solidFill>
              </a:rPr>
              <a:t>.</a:t>
            </a:r>
          </a:p>
          <a:p>
            <a:pPr>
              <a:buNone/>
            </a:pPr>
            <a:endParaRPr lang="en-US" sz="2000"/>
          </a:p>
        </p:txBody>
      </p:sp>
      <p:graphicFrame>
        <p:nvGraphicFramePr>
          <p:cNvPr id="9" name="Table 8"/>
          <p:cNvGraphicFramePr>
            <a:graphicFrameLocks noGrp="1"/>
          </p:cNvGraphicFramePr>
          <p:nvPr>
            <p:extLst/>
          </p:nvPr>
        </p:nvGraphicFramePr>
        <p:xfrm>
          <a:off x="358901" y="2500076"/>
          <a:ext cx="8372349" cy="3601720"/>
        </p:xfrm>
        <a:graphic>
          <a:graphicData uri="http://schemas.openxmlformats.org/drawingml/2006/table">
            <a:tbl>
              <a:tblPr firstRow="1" bandRow="1">
                <a:tableStyleId>{69CF1AB2-1976-4502-BF36-3FF5EA218861}</a:tableStyleId>
              </a:tblPr>
              <a:tblGrid>
                <a:gridCol w="2146300"/>
                <a:gridCol w="1028700"/>
                <a:gridCol w="5197349"/>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complete main ideas(s) of the text.</a:t>
                      </a:r>
                    </a:p>
                  </a:txBody>
                  <a:tcPr marL="68580" marR="68580" marT="0" marB="0" anchor="ctr"/>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key parts of the main ideas(s) of the text but misses some elements. </a:t>
                      </a:r>
                    </a:p>
                  </a:txBody>
                  <a:tcPr marL="68580" marR="68580" marT="0" marB="0" anchor="ctr"/>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parts of the main idea(s)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May identify some ideas from the text but they do not represent the main idea(s). They are supporting details.</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identify the main idea; may identify a detail that is not relevant to main idea. </a:t>
                      </a:r>
                    </a:p>
                  </a:txBody>
                  <a:tcPr marL="68580" marR="68580" marT="0" marB="0" anchor="ctr"/>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98</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93738874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61950" y="167424"/>
            <a:ext cx="7956860" cy="851630"/>
          </a:xfrm>
          <a:solidFill>
            <a:schemeClr val="accent1"/>
          </a:solidFill>
        </p:spPr>
        <p:txBody>
          <a:bodyPr>
            <a:normAutofit/>
          </a:bodyPr>
          <a:lstStyle/>
          <a:p>
            <a:r>
              <a:rPr lang="en-US">
                <a:solidFill>
                  <a:schemeClr val="tx1"/>
                </a:solidFill>
              </a:rPr>
              <a:t>Supporting Details</a:t>
            </a:r>
          </a:p>
        </p:txBody>
      </p:sp>
      <p:sp>
        <p:nvSpPr>
          <p:cNvPr id="8" name="Content Placeholder 7"/>
          <p:cNvSpPr>
            <a:spLocks noGrp="1"/>
          </p:cNvSpPr>
          <p:nvPr>
            <p:ph sz="quarter" idx="1"/>
          </p:nvPr>
        </p:nvSpPr>
        <p:spPr>
          <a:xfrm>
            <a:off x="197289" y="1081329"/>
            <a:ext cx="8688967" cy="729396"/>
          </a:xfrm>
        </p:spPr>
        <p:txBody>
          <a:bodyPr anchor="t">
            <a:noAutofit/>
          </a:bodyPr>
          <a:lstStyle/>
          <a:p>
            <a:pPr marL="0" indent="0">
              <a:buNone/>
            </a:pPr>
            <a:r>
              <a:rPr lang="en-US" sz="2000" b="1">
                <a:solidFill>
                  <a:schemeClr val="accent6"/>
                </a:solidFill>
              </a:rPr>
              <a:t>Indicate if a detail is true, false or not mentioned in the article. Copy the information in Spanish that is given for each detail that is true or false.    </a:t>
            </a:r>
          </a:p>
          <a:p>
            <a:pPr marL="0" indent="0">
              <a:buNone/>
            </a:pPr>
            <a:endParaRPr lang="en-US" sz="2000">
              <a:solidFill>
                <a:schemeClr val="accent6"/>
              </a:solidFill>
            </a:endParaRPr>
          </a:p>
          <a:p>
            <a:pPr marL="0" indent="0">
              <a:buNone/>
            </a:pPr>
            <a:endParaRPr lang="en-US" sz="2000">
              <a:solidFill>
                <a:schemeClr val="accent6"/>
              </a:solidFill>
            </a:endParaRPr>
          </a:p>
          <a:p>
            <a:pPr marL="0" indent="0">
              <a:buNone/>
            </a:pPr>
            <a:endParaRPr lang="en-US" sz="2000">
              <a:solidFill>
                <a:schemeClr val="accent6"/>
              </a:solidFill>
            </a:endParaRPr>
          </a:p>
          <a:p>
            <a:pPr>
              <a:buNone/>
            </a:pPr>
            <a:r>
              <a:rPr lang="en-US" sz="2000" b="1">
                <a:solidFill>
                  <a:srgbClr val="FF0000"/>
                </a:solidFill>
              </a:rPr>
              <a:t> </a:t>
            </a:r>
            <a:endParaRPr lang="en-US" sz="2000"/>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graphicFrame>
        <p:nvGraphicFramePr>
          <p:cNvPr id="2" name="Table 1"/>
          <p:cNvGraphicFramePr>
            <a:graphicFrameLocks noGrp="1"/>
          </p:cNvGraphicFramePr>
          <p:nvPr>
            <p:extLst/>
          </p:nvPr>
        </p:nvGraphicFramePr>
        <p:xfrm>
          <a:off x="263564" y="1985897"/>
          <a:ext cx="8556416" cy="4103183"/>
        </p:xfrm>
        <a:graphic>
          <a:graphicData uri="http://schemas.openxmlformats.org/drawingml/2006/table">
            <a:tbl>
              <a:tblPr firstRow="1" bandRow="1">
                <a:tableStyleId>{5C22544A-7EE6-4342-B048-85BDC9FD1C3A}</a:tableStyleId>
              </a:tblPr>
              <a:tblGrid>
                <a:gridCol w="600689"/>
                <a:gridCol w="600689"/>
                <a:gridCol w="600689"/>
                <a:gridCol w="3928954"/>
                <a:gridCol w="2825395"/>
              </a:tblGrid>
              <a:tr h="0">
                <a:tc>
                  <a:txBody>
                    <a:bodyPr/>
                    <a:lstStyle/>
                    <a:p>
                      <a:r>
                        <a:rPr lang="en-US" sz="1400"/>
                        <a:t>True</a:t>
                      </a:r>
                    </a:p>
                  </a:txBody>
                  <a:tcPr anchor="ctr"/>
                </a:tc>
                <a:tc>
                  <a:txBody>
                    <a:bodyPr/>
                    <a:lstStyle/>
                    <a:p>
                      <a:r>
                        <a:rPr lang="en-US" sz="1400"/>
                        <a:t>False</a:t>
                      </a:r>
                    </a:p>
                  </a:txBody>
                  <a:tcPr anchor="ctr"/>
                </a:tc>
                <a:tc>
                  <a:txBody>
                    <a:bodyPr/>
                    <a:lstStyle/>
                    <a:p>
                      <a:pPr algn="ctr"/>
                      <a:r>
                        <a:rPr lang="en-US" sz="1400"/>
                        <a:t>Not</a:t>
                      </a:r>
                    </a:p>
                    <a:p>
                      <a:pPr algn="ctr"/>
                      <a:r>
                        <a:rPr lang="en-US" sz="1400"/>
                        <a:t>In</a:t>
                      </a:r>
                    </a:p>
                    <a:p>
                      <a:pPr algn="ctr"/>
                      <a:r>
                        <a:rPr lang="en-US" sz="1400"/>
                        <a:t>text</a:t>
                      </a:r>
                    </a:p>
                  </a:txBody>
                  <a:tcPr anchor="ctr"/>
                </a:tc>
                <a:tc>
                  <a:txBody>
                    <a:bodyPr/>
                    <a:lstStyle/>
                    <a:p>
                      <a:pPr algn="ctr"/>
                      <a:r>
                        <a:rPr lang="en-US" sz="1600"/>
                        <a:t>Statement</a:t>
                      </a:r>
                    </a:p>
                  </a:txBody>
                  <a:tcPr anchor="ctr"/>
                </a:tc>
                <a:tc>
                  <a:txBody>
                    <a:bodyPr/>
                    <a:lstStyle/>
                    <a:p>
                      <a:pPr algn="ctr"/>
                      <a:r>
                        <a:rPr lang="en-US" sz="1600" b="1" kern="1200">
                          <a:solidFill>
                            <a:schemeClr val="lt1"/>
                          </a:solidFill>
                          <a:effectLst/>
                          <a:latin typeface="+mn-lt"/>
                          <a:ea typeface="+mn-ea"/>
                          <a:cs typeface="+mn-cs"/>
                        </a:rPr>
                        <a:t>Copy the phrase that gives evidence for or against the statement.</a:t>
                      </a:r>
                      <a:r>
                        <a:rPr lang="en-US" sz="1600">
                          <a:effectLst/>
                        </a:rPr>
                        <a:t> </a:t>
                      </a:r>
                      <a:endParaRPr lang="en-US" sz="1600"/>
                    </a:p>
                  </a:txBody>
                  <a:tcPr/>
                </a:tc>
              </a:tr>
              <a:tr h="357903">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Those who shop to excess often incur debt.</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Compulsive shoppers shop out of emotional necessity. </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Compulsive shoppers usually buy more and more each time. </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Shopping gives some people a rush of adrenaline. </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Compulsive shoppers have trouble dealing with frustrations and problems. </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Compulsive shoppers buy items that are not needed.</a:t>
                      </a:r>
                    </a:p>
                  </a:txBody>
                  <a:tcPr/>
                </a:tc>
                <a:tc>
                  <a:txBody>
                    <a:bodyPr/>
                    <a:lstStyle/>
                    <a:p>
                      <a:endParaRPr lang="en-US"/>
                    </a:p>
                  </a:txBody>
                  <a:tcPr/>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99</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45615015"/>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14762</TotalTime>
  <Words>8473</Words>
  <Application>Microsoft Macintosh PowerPoint</Application>
  <PresentationFormat>On-screen Show (4:3)</PresentationFormat>
  <Paragraphs>1494</Paragraphs>
  <Slides>163</Slides>
  <Notes>45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163</vt:i4>
      </vt:variant>
    </vt:vector>
  </HeadingPairs>
  <TitlesOfParts>
    <vt:vector size="176" baseType="lpstr">
      <vt:lpstr>Calibri</vt:lpstr>
      <vt:lpstr>Cambria</vt:lpstr>
      <vt:lpstr>Century Gothic</vt:lpstr>
      <vt:lpstr>Corbel</vt:lpstr>
      <vt:lpstr>Courier New</vt:lpstr>
      <vt:lpstr>Georgia</vt:lpstr>
      <vt:lpstr>ＭＳ Ｐゴシック</vt:lpstr>
      <vt:lpstr>Palatino</vt:lpstr>
      <vt:lpstr>Symbol</vt:lpstr>
      <vt:lpstr>Times New Roman</vt:lpstr>
      <vt:lpstr>Wingdings</vt:lpstr>
      <vt:lpstr>Arial</vt:lpstr>
      <vt:lpstr>Depth</vt:lpstr>
      <vt:lpstr>Planning for Learning:  Using the IPA as an Instructional Focus </vt:lpstr>
      <vt:lpstr>lterrillglastonbury.wikispaces.com</vt:lpstr>
      <vt:lpstr>PowerPoint Presentation</vt:lpstr>
      <vt:lpstr>Performance and Proficiency</vt:lpstr>
      <vt:lpstr>What does it mean to be proficient?</vt:lpstr>
      <vt:lpstr>ACTFL – Proficiency</vt:lpstr>
      <vt:lpstr>Proficiency</vt:lpstr>
      <vt:lpstr>Proficiency-based Rubric Interpersonal Mode – Novice Learner</vt:lpstr>
      <vt:lpstr>From Skills to Modes</vt:lpstr>
      <vt:lpstr>Performance</vt:lpstr>
      <vt:lpstr>NCSSFL-ACTFL Global Can-Do Benchmarks </vt:lpstr>
      <vt:lpstr>Performance Rubric – Interpersonal Task</vt:lpstr>
      <vt:lpstr>PERFORMANCE towards PROFICIENCY</vt:lpstr>
      <vt:lpstr>Quantity and Organization  of Language Expands</vt:lpstr>
      <vt:lpstr>PowerPoint Presentation</vt:lpstr>
      <vt:lpstr>PowerPoint Presentation</vt:lpstr>
      <vt:lpstr>Curriculum as Mirror and Window</vt:lpstr>
      <vt:lpstr>PowerPoint Presentation</vt:lpstr>
      <vt:lpstr>Theme + Topic +  Essential Question</vt:lpstr>
      <vt:lpstr>What makes a question essential?</vt:lpstr>
      <vt:lpstr>World-Readiness Standards for Learning Languages </vt:lpstr>
      <vt:lpstr>Theme + Topic + Essential Question</vt:lpstr>
      <vt:lpstr>Cultures</vt:lpstr>
      <vt:lpstr>Connections</vt:lpstr>
      <vt:lpstr>Comparisons</vt:lpstr>
      <vt:lpstr>Communities</vt:lpstr>
      <vt:lpstr>Belonging/Identity: Making Friends Who am I? Who are you?</vt:lpstr>
      <vt:lpstr>Belonging/Identity: Making Friends Who am I? Who are you?</vt:lpstr>
      <vt:lpstr>Contemporary Life:Vacation Time Why travel? What is the ideal vacation?</vt:lpstr>
      <vt:lpstr>Contemporary Life:Vacation Time Why travel? What is the ideal vacation?</vt:lpstr>
      <vt:lpstr>Using art, literature, film in thematic units</vt:lpstr>
      <vt:lpstr>Science and Technology: Our Curious Selves Why does man explore?</vt:lpstr>
      <vt:lpstr>Science and Technology:  Our Curious Selves Why does man explore?</vt:lpstr>
      <vt:lpstr>PowerPoint Presentation</vt:lpstr>
      <vt:lpstr>Importance of Authentic Texts</vt:lpstr>
      <vt:lpstr>Authentic Text = Authentic Images</vt:lpstr>
      <vt:lpstr>VISUAL LITERACY</vt:lpstr>
      <vt:lpstr>What do you see?</vt:lpstr>
      <vt:lpstr>“…interpret their meanings in the same way as those who live in that environment would interpret them.”                                    ---Genelle Morain  </vt:lpstr>
      <vt:lpstr>Lead with Culture</vt:lpstr>
      <vt:lpstr>The Culture Triangle</vt:lpstr>
      <vt:lpstr>Products — Practices — Perspectives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Getting the most out of a text</vt:lpstr>
      <vt:lpstr>PowerPoint Presentation</vt:lpstr>
      <vt:lpstr>Explain the images found in the article….</vt:lpstr>
      <vt:lpstr>Que font-ils cet été ? Abass, 7 ans, Sénégalais</vt:lpstr>
      <vt:lpstr>Explain the images found in the article….</vt:lpstr>
      <vt:lpstr>Interpretive Mode</vt:lpstr>
      <vt:lpstr>Presentational Mode</vt:lpstr>
      <vt:lpstr>Interpersonal Mode</vt:lpstr>
      <vt:lpstr>Global Challenges: Schooling Around the World What role does school play in our lives?</vt:lpstr>
      <vt:lpstr>PowerPoint Presentation</vt:lpstr>
      <vt:lpstr>Interpretive Mode</vt:lpstr>
      <vt:lpstr>Presentational Mode</vt:lpstr>
      <vt:lpstr>Interpersonal Mode</vt:lpstr>
      <vt:lpstr>PowerPoint Presentation</vt:lpstr>
      <vt:lpstr>Brainstorm vocabulary, create questions </vt:lpstr>
      <vt:lpstr>Before Reading: Prediction</vt:lpstr>
      <vt:lpstr>During reading Students read the actual article and compare  to their predictions. They use the SUMMER  reading strategy as they read.</vt:lpstr>
      <vt:lpstr>Subsequent learning episodes/days Extend to other modes</vt:lpstr>
      <vt:lpstr>PowerPoint Presentation</vt:lpstr>
      <vt:lpstr>ACTFL Integrated Performance Assessment</vt:lpstr>
      <vt:lpstr>Performance Based Assessment</vt:lpstr>
      <vt:lpstr>PowerPoint Presentation</vt:lpstr>
      <vt:lpstr>PowerPoint Presentation</vt:lpstr>
      <vt:lpstr>PowerPoint Presentation</vt:lpstr>
      <vt:lpstr>Advanced Placement Exam Format</vt:lpstr>
      <vt:lpstr>Possible Gradebook Categories</vt:lpstr>
      <vt:lpstr>PowerPoint Presentation</vt:lpstr>
      <vt:lpstr>Interpretive Mode</vt:lpstr>
      <vt:lpstr>Contemporary Life: Consumerism What type of consumer am I?</vt:lpstr>
      <vt:lpstr>Made in Bangladesh https://www.youtube.com/watch?v=d7aQInsH6cc</vt:lpstr>
      <vt:lpstr>Made in Bangladesh </vt:lpstr>
      <vt:lpstr>Working with Interpretive Texts </vt:lpstr>
      <vt:lpstr>PowerPoint Presentation</vt:lpstr>
      <vt:lpstr>PowerPoint Presentation</vt:lpstr>
      <vt:lpstr>PowerPoint Presentation</vt:lpstr>
      <vt:lpstr>PowerPoint Presentation</vt:lpstr>
      <vt:lpstr>PowerPoint Presentation</vt:lpstr>
      <vt:lpstr>Personalization</vt:lpstr>
      <vt:lpstr>Qu’est-ce que tu as fait pour célébrer la fête de Saint Valentin?</vt:lpstr>
      <vt:lpstr>Guess the answer.</vt:lpstr>
      <vt:lpstr>ACTFL IPA INTERPRETIVE TASK  COMPREHENSION GUIDE</vt:lpstr>
      <vt:lpstr>PowerPoint Presentation</vt:lpstr>
      <vt:lpstr>IPA Interpretive Comprehension Literal Comprehension</vt:lpstr>
      <vt:lpstr>IPA Interpretive Comprehension Figurative Comprehension</vt:lpstr>
      <vt:lpstr>La adicción a las compras</vt:lpstr>
      <vt:lpstr>Key Word Recognition</vt:lpstr>
      <vt:lpstr>Main Idea</vt:lpstr>
      <vt:lpstr>Supporting Details</vt:lpstr>
      <vt:lpstr>Supporting Details</vt:lpstr>
      <vt:lpstr>Guessing Meaning from Context</vt:lpstr>
      <vt:lpstr>Inferences</vt:lpstr>
      <vt:lpstr>Cultural Perspectives</vt:lpstr>
      <vt:lpstr>Spanish Listening</vt:lpstr>
      <vt:lpstr>Key Word Recognition</vt:lpstr>
      <vt:lpstr> Interpersonal Mode</vt:lpstr>
      <vt:lpstr>BUILDING TOWARD  INTERPERSONAL COMMUNICATION</vt:lpstr>
      <vt:lpstr>Practice Circumlocution     What’s different?</vt:lpstr>
      <vt:lpstr>Ask questions</vt:lpstr>
      <vt:lpstr>Ask Questions</vt:lpstr>
      <vt:lpstr>“Force” Elaboration</vt:lpstr>
      <vt:lpstr>“Force” Elaboration</vt:lpstr>
      <vt:lpstr>“Force” Elaboration</vt:lpstr>
      <vt:lpstr>Discuss your vacation plans with your partner.</vt:lpstr>
      <vt:lpstr>Do you want to  …..?  I want to…   I don’t want to...</vt:lpstr>
      <vt:lpstr>Do you want to….. or…...?   I want to…   I don’t want to... First , I want to.... Then, I want to...because...</vt:lpstr>
      <vt:lpstr>Do you want to….. or…...?   I want to…   I don’t want to... First , I want to.... Then, I want to...</vt:lpstr>
      <vt:lpstr>I want to…   I don’t want to... First , I want to.... Then, I want to...</vt:lpstr>
      <vt:lpstr>Discuss your vacation plans with your partner.</vt:lpstr>
      <vt:lpstr>Where would you rather live and why? What might cause you to change your mind and why?</vt:lpstr>
      <vt:lpstr>Learning Target – Name places that are found in and near cities</vt:lpstr>
      <vt:lpstr>Functional Vocabulary List</vt:lpstr>
      <vt:lpstr>PowerPoint Presentation</vt:lpstr>
      <vt:lpstr>Vacation Time — Why travel?</vt:lpstr>
      <vt:lpstr>Interpersonal Rubric</vt:lpstr>
      <vt:lpstr>Interpersonal Assessment Guidelines</vt:lpstr>
      <vt:lpstr>Testing Day</vt:lpstr>
      <vt:lpstr>PowerPoint Presentation</vt:lpstr>
      <vt:lpstr>Writing is Thinking</vt:lpstr>
      <vt:lpstr>Target Percentage Distribution of  NAEP writing tasks</vt:lpstr>
      <vt:lpstr>Writers consume more than they produce.</vt:lpstr>
      <vt:lpstr>Less is more? </vt:lpstr>
      <vt:lpstr>Six Word Memoirs</vt:lpstr>
      <vt:lpstr>Inquiry informs each stage of the writing process</vt:lpstr>
      <vt:lpstr>What is the definition of a sentence?</vt:lpstr>
      <vt:lpstr>Organization</vt:lpstr>
      <vt:lpstr>An unusual event…..</vt:lpstr>
      <vt:lpstr>PowerPoint Presentation</vt:lpstr>
      <vt:lpstr>PowerPoint Presentation</vt:lpstr>
      <vt:lpstr>Expand a Headline</vt:lpstr>
      <vt:lpstr>PowerPoint Presentation</vt:lpstr>
      <vt:lpstr>Teammates Consult</vt:lpstr>
      <vt:lpstr>Vacation Time — Why vacation?</vt:lpstr>
      <vt:lpstr>Presentational Rubric</vt:lpstr>
      <vt:lpstr>Presentational Rubric, part 2</vt:lpstr>
      <vt:lpstr>Presentational Project</vt:lpstr>
      <vt:lpstr>Presentational Writing  (Script and Visual Product)</vt:lpstr>
      <vt:lpstr>Presentational Speaking</vt:lpstr>
      <vt:lpstr>PowerPoint Presentation</vt:lpstr>
      <vt:lpstr>Prior lessons</vt:lpstr>
      <vt:lpstr>Lesson Can Do Statements</vt:lpstr>
      <vt:lpstr>PowerPoint Presentation</vt:lpstr>
      <vt:lpstr>Les planètes du système solaire</vt:lpstr>
      <vt:lpstr>Où tu habites….?       Tu habites....?       J’habite.....</vt:lpstr>
      <vt:lpstr>PowerPoint Presentation</vt:lpstr>
      <vt:lpstr>Combien de personnes sont d’origine….</vt:lpstr>
      <vt:lpstr>PowerPoint Presentation</vt:lpstr>
      <vt:lpstr>PowerPoint Presentation</vt:lpstr>
      <vt:lpstr>PowerPoint Presentation</vt:lpstr>
      <vt:lpstr>QUESTIONS</vt:lpstr>
      <vt:lpstr>CHECK FOR LEARNING</vt:lpstr>
      <vt:lpstr>PowerPoint Presentation</vt:lpstr>
      <vt:lpstr>Thank You</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Laura</cp:lastModifiedBy>
  <cp:revision>512</cp:revision>
  <cp:lastPrinted>2016-02-08T18:00:23Z</cp:lastPrinted>
  <dcterms:created xsi:type="dcterms:W3CDTF">2016-01-24T15:16:01Z</dcterms:created>
  <dcterms:modified xsi:type="dcterms:W3CDTF">2017-08-29T21:47:17Z</dcterms:modified>
</cp:coreProperties>
</file>